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552" r:id="rId3"/>
    <p:sldId id="558" r:id="rId4"/>
    <p:sldId id="492" r:id="rId5"/>
    <p:sldId id="529" r:id="rId6"/>
    <p:sldId id="578" r:id="rId7"/>
    <p:sldId id="579" r:id="rId8"/>
    <p:sldId id="580" r:id="rId9"/>
    <p:sldId id="581" r:id="rId10"/>
    <p:sldId id="584" r:id="rId11"/>
    <p:sldId id="586" r:id="rId12"/>
    <p:sldId id="574" r:id="rId13"/>
    <p:sldId id="539" r:id="rId14"/>
    <p:sldId id="575" r:id="rId15"/>
    <p:sldId id="576" r:id="rId16"/>
    <p:sldId id="577" r:id="rId17"/>
    <p:sldId id="588" r:id="rId18"/>
    <p:sldId id="589" r:id="rId19"/>
    <p:sldId id="590" r:id="rId20"/>
  </p:sldIdLst>
  <p:sldSz cx="9144000" cy="6858000" type="screen4x3"/>
  <p:notesSz cx="6794500" cy="9906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ＭＳ Ｐゴシック" panose="020B0600070205080204" pitchFamily="34" charset="-128"/>
      <p:regular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D60093"/>
    <a:srgbClr val="3399FF"/>
    <a:srgbClr val="F27B04"/>
    <a:srgbClr val="FFFFCC"/>
    <a:srgbClr val="FFCC99"/>
    <a:srgbClr val="66FFFF"/>
    <a:srgbClr val="9999FF"/>
    <a:srgbClr val="053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20" autoAdjust="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8E247-D802-4E3A-8DA1-B135048ED841}" type="datetimeFigureOut">
              <a:rPr lang="en-GB" smtClean="0"/>
              <a:pPr/>
              <a:t>21/08/2016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45E6-D477-498E-93E2-6EEDC0405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7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6673-1D71-4C33-85A6-EBC7BEBD1687}" type="datetimeFigureOut">
              <a:rPr lang="fr-FR" smtClean="0"/>
              <a:pPr/>
              <a:t>21/08/2016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E13C-29EA-4114-855D-DD9303B8DC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67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E13C-29EA-4114-855D-DD9303B8DC7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21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E13C-29EA-4114-855D-DD9303B8DC7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24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E13C-29EA-4114-855D-DD9303B8DC7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2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6115-468E-4DBE-B1A5-AF9769AADD52}" type="datetime1">
              <a:rPr lang="fr-FR" smtClean="0"/>
              <a:t>21/08/2016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177-1602-4B24-8BAB-EB784A2F53C0}" type="datetime1">
              <a:rPr lang="fr-FR" smtClean="0"/>
              <a:t>21/08/2016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9066-98C1-4D73-B44F-26DF3586B35C}" type="datetime1">
              <a:rPr lang="fr-FR" smtClean="0"/>
              <a:t>21/08/2016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K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5AF0-C7F6-4D60-BA81-52F398DE5C29}" type="datetime1">
              <a:rPr lang="fr-FR" smtClean="0"/>
              <a:t>21/08/2016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5BA-F486-4036-955C-8CAC29CEB705}" type="datetime1">
              <a:rPr lang="fr-FR" smtClean="0"/>
              <a:t>21/08/2016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B47-F1EA-40F5-91C4-78FF711FDEE0}" type="datetime1">
              <a:rPr lang="fr-FR" smtClean="0"/>
              <a:t>21/08/2016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5453-2FE9-405D-8D65-8702D861651C}" type="datetime1">
              <a:rPr lang="fr-FR" smtClean="0"/>
              <a:t>21/08/2016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5591-B11A-42B4-8C95-5E9F76A82881}" type="datetime1">
              <a:rPr lang="fr-FR" smtClean="0"/>
              <a:t>21/08/2016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252-3CA6-41B0-B538-0476BFEECC9F}" type="datetime1">
              <a:rPr lang="fr-FR" smtClean="0"/>
              <a:t>21/08/2016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9095-E538-4A1D-985F-FDFC6B64DDE4}" type="datetime1">
              <a:rPr lang="fr-FR" smtClean="0"/>
              <a:t>21/08/2016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179-FCF4-45DD-A4FA-228A58C670E1}" type="datetime1">
              <a:rPr lang="fr-FR" smtClean="0"/>
              <a:t>21/08/2016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548E31-F67E-4948-8CC0-383A2E8A1DA3}" type="datetime1">
              <a:rPr lang="fr-FR" smtClean="0"/>
              <a:t>21/08/2016</a:t>
            </a:fld>
            <a:endParaRPr lang="fr-FR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914344" y="6058576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29747"/>
            <a:ext cx="1728192" cy="583629"/>
          </a:xfrm>
          <a:prstGeom prst="rect">
            <a:avLst/>
          </a:prstGeom>
        </p:spPr>
      </p:pic>
      <p:pic>
        <p:nvPicPr>
          <p:cNvPr id="11" name="Picture 10" descr="alspa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236441" y="6315819"/>
            <a:ext cx="294302" cy="493774"/>
          </a:xfrm>
          <a:prstGeom prst="rect">
            <a:avLst/>
          </a:prstGeom>
        </p:spPr>
      </p:pic>
      <p:pic>
        <p:nvPicPr>
          <p:cNvPr id="12" name="Picture 11" descr="MRC%20log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91827" y="6429718"/>
            <a:ext cx="557078" cy="247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45" y="5570488"/>
            <a:ext cx="500814" cy="52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Document2.docx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708" y="1303077"/>
            <a:ext cx="6881197" cy="1233012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DataSHIELD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taking the analysis to the data not the data to the analysis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719" y="2694180"/>
            <a:ext cx="7056784" cy="2353523"/>
          </a:xfrm>
        </p:spPr>
        <p:txBody>
          <a:bodyPr>
            <a:normAutofit fontScale="77500" lnSpcReduction="20000"/>
          </a:bodyPr>
          <a:lstStyle/>
          <a:p>
            <a:r>
              <a:rPr lang="en-CA" sz="2900" b="1" u="sng" dirty="0" smtClean="0">
                <a:solidFill>
                  <a:schemeClr val="tx1"/>
                </a:solidFill>
              </a:rPr>
              <a:t>Paul Burton</a:t>
            </a:r>
            <a:endParaRPr lang="en-CA" sz="2900" b="1" i="1" dirty="0" smtClean="0">
              <a:solidFill>
                <a:schemeClr val="tx1"/>
              </a:solidFill>
            </a:endParaRPr>
          </a:p>
          <a:p>
            <a:r>
              <a:rPr lang="en-CA" sz="2900" i="1" dirty="0" smtClean="0">
                <a:solidFill>
                  <a:schemeClr val="tx1"/>
                </a:solidFill>
              </a:rPr>
              <a:t>University of Bristol, </a:t>
            </a:r>
            <a:r>
              <a:rPr lang="en-CA" sz="2900" dirty="0" smtClean="0">
                <a:solidFill>
                  <a:schemeClr val="tx1"/>
                </a:solidFill>
              </a:rPr>
              <a:t>DataSHIELD Research Program</a:t>
            </a:r>
            <a:endParaRPr lang="en-CA" sz="29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CA" sz="2300" i="1" dirty="0" smtClean="0">
                <a:solidFill>
                  <a:schemeClr val="tx1"/>
                </a:solidFill>
              </a:rPr>
              <a:t>McGill University, OICR, Maelstrom Research</a:t>
            </a:r>
          </a:p>
          <a:p>
            <a:r>
              <a:rPr lang="en-US" sz="2300" i="1" dirty="0">
                <a:solidFill>
                  <a:schemeClr val="tx1"/>
                </a:solidFill>
              </a:rPr>
              <a:t>MRC Epidemiology Unit, Cambridge</a:t>
            </a:r>
          </a:p>
          <a:p>
            <a:r>
              <a:rPr lang="en-US" sz="2300" i="1" dirty="0" smtClean="0">
                <a:solidFill>
                  <a:schemeClr val="tx1"/>
                </a:solidFill>
              </a:rPr>
              <a:t>The Norwegian Institute of Public Health, Dept of Epidemiology</a:t>
            </a:r>
          </a:p>
          <a:p>
            <a:r>
              <a:rPr lang="en-US" sz="2300" i="1" dirty="0" smtClean="0">
                <a:solidFill>
                  <a:schemeClr val="tx1"/>
                </a:solidFill>
              </a:rPr>
              <a:t>Technical University of Eindhoven</a:t>
            </a:r>
          </a:p>
          <a:p>
            <a:r>
              <a:rPr lang="en-US" sz="2300" i="1" dirty="0" smtClean="0">
                <a:solidFill>
                  <a:schemeClr val="tx1"/>
                </a:solidFill>
              </a:rPr>
              <a:t>University College, London</a:t>
            </a:r>
            <a:endParaRPr lang="en-CA" sz="1700" dirty="0" smtClean="0">
              <a:solidFill>
                <a:schemeClr val="tx1"/>
              </a:solidFill>
            </a:endParaRPr>
          </a:p>
          <a:p>
            <a:endParaRPr lang="fr-FR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alsp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792088" cy="1328948"/>
          </a:xfrm>
          <a:prstGeom prst="rect">
            <a:avLst/>
          </a:prstGeom>
        </p:spPr>
      </p:pic>
      <p:pic>
        <p:nvPicPr>
          <p:cNvPr id="7" name="Picture 6" descr="MRC%20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26146"/>
            <a:ext cx="1696621" cy="753134"/>
          </a:xfrm>
          <a:prstGeom prst="rect">
            <a:avLst/>
          </a:prstGeom>
        </p:spPr>
      </p:pic>
      <p:pic>
        <p:nvPicPr>
          <p:cNvPr id="8" name="Picture 2" descr="http://www.dfid.gov.uk/r4d/images/articles/wellcometrust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8413"/>
            <a:ext cx="1532235" cy="994323"/>
          </a:xfrm>
          <a:prstGeom prst="rect">
            <a:avLst/>
          </a:prstGeom>
          <a:noFill/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016" y="1772816"/>
            <a:ext cx="598400" cy="548679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088"/>
            <a:ext cx="2424063" cy="818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898976"/>
            <a:ext cx="27363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251520" y="5047703"/>
            <a:ext cx="8136904" cy="87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7B4F4"/>
              </a:buClr>
              <a:buSzPct val="100000"/>
              <a:buFontTx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90000"/>
              <a:buFont typeface="Courier New" pitchFamily="49" charset="0"/>
              <a:buNone/>
              <a:defRPr sz="1600" i="1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Bristol, School of Social and Community Medicine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WUN DAPPER Workshop: 22nd-23rd August 2016, </a:t>
            </a:r>
            <a:r>
              <a:rPr lang="en-GB" sz="2000" dirty="0" smtClean="0">
                <a:solidFill>
                  <a:srgbClr val="FF0000"/>
                </a:solidFill>
              </a:rPr>
              <a:t>Bristol</a:t>
            </a:r>
          </a:p>
          <a:p>
            <a:pPr algn="l"/>
            <a:r>
              <a:rPr lang="en-GB" sz="1600" b="0" dirty="0">
                <a:solidFill>
                  <a:srgbClr val="0070C0"/>
                </a:solidFill>
              </a:rPr>
              <a:t>S</a:t>
            </a:r>
            <a:r>
              <a:rPr lang="en-GB" sz="1600" b="0" dirty="0" smtClean="0">
                <a:solidFill>
                  <a:srgbClr val="0070C0"/>
                </a:solidFill>
              </a:rPr>
              <a:t>atellite </a:t>
            </a:r>
            <a:r>
              <a:rPr lang="en-GB" sz="1600" b="0" dirty="0">
                <a:solidFill>
                  <a:srgbClr val="0070C0"/>
                </a:solidFill>
              </a:rPr>
              <a:t>meeting to the </a:t>
            </a:r>
            <a:r>
              <a:rPr lang="en-GB" sz="1600" b="0" dirty="0" smtClean="0">
                <a:solidFill>
                  <a:srgbClr val="0070C0"/>
                </a:solidFill>
              </a:rPr>
              <a:t>2016 International Population Data Linkage Conference (IPDLN) </a:t>
            </a:r>
            <a:r>
              <a:rPr lang="en-GB" sz="2000" b="0" dirty="0">
                <a:solidFill>
                  <a:srgbClr val="0070C0"/>
                </a:solidFill>
              </a:rPr>
              <a:t> </a:t>
            </a:r>
          </a:p>
          <a:p>
            <a:r>
              <a:rPr lang="en-GB" sz="2000" dirty="0">
                <a:solidFill>
                  <a:srgbClr val="0070C0"/>
                </a:solidFill>
              </a:rPr>
              <a:t> </a:t>
            </a:r>
          </a:p>
          <a:p>
            <a:pPr algn="l"/>
            <a:endParaRPr lang="en-GB" sz="2000" b="0" dirty="0"/>
          </a:p>
          <a:p>
            <a:pPr algn="l"/>
            <a:endParaRPr lang="en-GB" sz="2000" dirty="0">
              <a:solidFill>
                <a:srgbClr val="FF33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45" y="5570488"/>
            <a:ext cx="500814" cy="52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8630" y="2931885"/>
            <a:ext cx="3831770" cy="1103087"/>
          </a:xfrm>
          <a:prstGeom prst="rect">
            <a:avLst/>
          </a:prstGeom>
          <a:gradFill flip="none" rotWithShape="1">
            <a:gsLst>
              <a:gs pos="0">
                <a:srgbClr val="F9DEAD"/>
              </a:gs>
              <a:gs pos="100000">
                <a:srgbClr val="F4BD5A"/>
              </a:gs>
            </a:gsLst>
            <a:lin ang="0" scaled="1"/>
            <a:tileRect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t"/>
          <a:lstStyle/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750" y="3135077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and so on .....</a:t>
            </a:r>
          </a:p>
        </p:txBody>
      </p:sp>
    </p:spTree>
    <p:extLst>
      <p:ext uri="{BB962C8B-B14F-4D97-AF65-F5344CB8AC3E}">
        <p14:creationId xmlns:p14="http://schemas.microsoft.com/office/powerpoint/2010/main" val="40016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13198" y="1497775"/>
            <a:ext cx="3168000" cy="3960000"/>
          </a:xfrm>
          <a:prstGeom prst="rect">
            <a:avLst/>
          </a:prstGeom>
          <a:gradFill flip="none" rotWithShape="1">
            <a:gsLst>
              <a:gs pos="0">
                <a:srgbClr val="F9DEAD"/>
              </a:gs>
              <a:gs pos="100000">
                <a:srgbClr val="F4BD5A"/>
              </a:gs>
            </a:gsLst>
            <a:lin ang="0" scaled="1"/>
            <a:tileRect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t"/>
          <a:lstStyle/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 smtClean="0">
              <a:latin typeface="Calibri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 l="17500" r="17381" b="18671"/>
          <a:stretch>
            <a:fillRect/>
          </a:stretch>
        </p:blipFill>
        <p:spPr bwMode="auto">
          <a:xfrm>
            <a:off x="647660" y="1393371"/>
            <a:ext cx="5023886" cy="49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439" y="338322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DataSHIELD: a novel solution</a:t>
            </a:r>
          </a:p>
        </p:txBody>
      </p:sp>
      <p:sp>
        <p:nvSpPr>
          <p:cNvPr id="8" name="Rectangle 7"/>
          <p:cNvSpPr/>
          <p:nvPr/>
        </p:nvSpPr>
        <p:spPr bwMode="auto">
          <a:xfrm rot="-1800000">
            <a:off x="3078370" y="2581433"/>
            <a:ext cx="927453" cy="6623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39885" y="2960915"/>
            <a:ext cx="362857" cy="319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15029" y="2939143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sys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9000000" flipH="1" flipV="1">
            <a:off x="3352783" y="3294739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80314" y="2030200"/>
            <a:ext cx="246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alibri" pitchFamily="34" charset="0"/>
              </a:rPr>
              <a:t>Updated parameters (4)</a:t>
            </a:r>
            <a:endParaRPr lang="en-GB" b="1" baseline="-25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1551693" y="3661335"/>
            <a:ext cx="538365" cy="2284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-2400000" flipH="1" flipV="1">
            <a:off x="1865088" y="4738914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lgDashDot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 flipV="1">
            <a:off x="2859315" y="4978398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2300000" flipH="1" flipV="1">
            <a:off x="3563257" y="4303481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lgDash"/>
            <a:round/>
            <a:headEnd type="arrow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612568" y="3730175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solidFill>
                  <a:srgbClr val="336600"/>
                </a:solidFill>
                <a:latin typeface="Calibri" pitchFamily="34" charset="0"/>
              </a:rPr>
              <a:t>Σ</a:t>
            </a:r>
            <a:endParaRPr lang="en-GB" sz="4800" dirty="0">
              <a:solidFill>
                <a:srgbClr val="336600"/>
              </a:solidFill>
              <a:latin typeface="Calibr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821724" y="3568700"/>
          <a:ext cx="3112043" cy="876300"/>
        </p:xfrm>
        <a:graphic>
          <a:graphicData uri="http://schemas.openxmlformats.org/drawingml/2006/table">
            <a:tbl>
              <a:tblPr/>
              <a:tblGrid>
                <a:gridCol w="1027545"/>
                <a:gridCol w="1042249"/>
                <a:gridCol w="1042249"/>
              </a:tblGrid>
              <a:tr h="147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Times New Roman"/>
                        </a:rPr>
                        <a:t>Coefficient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Times New Roman"/>
                        </a:rPr>
                        <a:t>Estimate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Std Error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0.3296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0.02838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BMI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0.02300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0.00621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BMI.456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0.04126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0.01140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SNP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0.5517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0.03295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52692" y="3111490"/>
            <a:ext cx="267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Final parameter estimates</a:t>
            </a:r>
            <a:endParaRPr lang="en-GB" sz="1800" b="1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95936" y="4006173"/>
            <a:ext cx="4403188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3268168"/>
            <a:ext cx="4354286" cy="72661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" pitchFamily="34" charset="0"/>
              </a:rPr>
              <a:t>DataSHIELD analysis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98107"/>
            <a:ext cx="7385548" cy="7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0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Direct c</a:t>
            </a:r>
            <a:r>
              <a:rPr lang="en-GB" sz="4000" spc="-100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onventional</a:t>
            </a:r>
            <a:r>
              <a:rPr lang="en-GB" sz="4000" spc="-10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analysis</a:t>
            </a:r>
          </a:p>
        </p:txBody>
      </p:sp>
      <p:graphicFrame>
        <p:nvGraphicFramePr>
          <p:cNvPr id="207882" name="Object 10"/>
          <p:cNvGraphicFramePr>
            <a:graphicFrameLocks noChangeAspect="1"/>
          </p:cNvGraphicFramePr>
          <p:nvPr>
            <p:extLst/>
          </p:nvPr>
        </p:nvGraphicFramePr>
        <p:xfrm>
          <a:off x="3707904" y="4434556"/>
          <a:ext cx="5933294" cy="238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Document" r:id="rId3" imgW="5873421" imgH="2362121" progId="Word.Document.12">
                  <p:embed/>
                </p:oleObj>
              </mc:Choice>
              <mc:Fallback>
                <p:oleObj name="Document" r:id="rId3" imgW="5873421" imgH="236212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434556"/>
                        <a:ext cx="5933294" cy="2386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688856" y="1052736"/>
            <a:ext cx="6089315" cy="197533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Coefficients: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		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Estimate		Std. Error 	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(Intercept) 	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-0.32956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0.02838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BMI      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 0.02300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0.00621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	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BMI.456   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 0.04126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0.01140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	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SNP       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 0.55173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	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0.03295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364035"/>
            <a:ext cx="2432098" cy="2109509"/>
          </a:xfrm>
          <a:prstGeom prst="rect">
            <a:avLst/>
          </a:prstGeom>
          <a:gradFill flip="none" rotWithShape="1">
            <a:gsLst>
              <a:gs pos="0">
                <a:srgbClr val="F9DEAD"/>
              </a:gs>
              <a:gs pos="100000">
                <a:srgbClr val="F4BD5A"/>
              </a:gs>
            </a:gsLst>
            <a:lin ang="0" scaled="1"/>
            <a:tileRect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ctr"/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</a:rPr>
              <a:t>Does it</a:t>
            </a:r>
          </a:p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</a:rPr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17321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492" y="2649791"/>
            <a:ext cx="3058142" cy="72661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itchFamily="34" charset="0"/>
              </a:rPr>
              <a:t>DataSHIELD analyses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13684" y="3524029"/>
            <a:ext cx="1795935" cy="1358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-100" dirty="0" smtClean="0">
                <a:latin typeface="Calibri" pitchFamily="34" charset="0"/>
                <a:ea typeface="+mj-ea"/>
                <a:cs typeface="+mj-cs"/>
              </a:rPr>
              <a:t>Association of</a:t>
            </a:r>
          </a:p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-100" dirty="0">
                <a:latin typeface="Calibri" pitchFamily="34" charset="0"/>
                <a:ea typeface="+mj-ea"/>
                <a:cs typeface="+mj-cs"/>
              </a:rPr>
              <a:t>d</a:t>
            </a:r>
            <a:r>
              <a:rPr lang="en-GB" sz="2400" spc="-100" dirty="0" smtClean="0">
                <a:latin typeface="Calibri" pitchFamily="34" charset="0"/>
                <a:ea typeface="+mj-ea"/>
                <a:cs typeface="+mj-cs"/>
              </a:rPr>
              <a:t>iabetes with</a:t>
            </a:r>
          </a:p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-100" dirty="0" smtClean="0">
                <a:latin typeface="Calibri" pitchFamily="34" charset="0"/>
                <a:ea typeface="+mj-ea"/>
                <a:cs typeface="+mj-cs"/>
              </a:rPr>
              <a:t>BMI&gt;30 in 9 HOP studies</a:t>
            </a:r>
            <a:endParaRPr lang="en-GB" sz="2400" spc="-100" dirty="0"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579780"/>
              </p:ext>
            </p:extLst>
          </p:nvPr>
        </p:nvGraphicFramePr>
        <p:xfrm>
          <a:off x="98425" y="512428"/>
          <a:ext cx="7019925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4" name="Document" r:id="rId3" imgW="5730132" imgH="2067172" progId="Word.Document.12">
                  <p:embed/>
                </p:oleObj>
              </mc:Choice>
              <mc:Fallback>
                <p:oleObj name="Document" r:id="rId3" imgW="5730132" imgH="20671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512428"/>
                        <a:ext cx="7019925" cy="251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798124" y="3212976"/>
            <a:ext cx="7606524" cy="3727523"/>
            <a:chOff x="2963317" y="3137869"/>
            <a:chExt cx="7606524" cy="3727523"/>
          </a:xfrm>
        </p:grpSpPr>
        <p:sp>
          <p:nvSpPr>
            <p:cNvPr id="12" name="TextBox 11"/>
            <p:cNvSpPr txBox="1"/>
            <p:nvPr/>
          </p:nvSpPr>
          <p:spPr>
            <a:xfrm>
              <a:off x="2963317" y="3143887"/>
              <a:ext cx="5425107" cy="352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0678846"/>
                </p:ext>
              </p:extLst>
            </p:nvPr>
          </p:nvGraphicFramePr>
          <p:xfrm>
            <a:off x="3432305" y="3511299"/>
            <a:ext cx="7137536" cy="1718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5" name="Document" r:id="rId5" imgW="5730132" imgH="1381720" progId="Word.Document.12">
                    <p:embed/>
                  </p:oleObj>
                </mc:Choice>
                <mc:Fallback>
                  <p:oleObj name="Document" r:id="rId5" imgW="5730132" imgH="138172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32305" y="3511299"/>
                          <a:ext cx="7137536" cy="17181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825547"/>
                </p:ext>
              </p:extLst>
            </p:nvPr>
          </p:nvGraphicFramePr>
          <p:xfrm>
            <a:off x="3059832" y="5541691"/>
            <a:ext cx="7362961" cy="1323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6" name="Document" r:id="rId7" imgW="5730132" imgH="1030160" progId="Word.Document.12">
                    <p:embed/>
                  </p:oleObj>
                </mc:Choice>
                <mc:Fallback>
                  <p:oleObj name="Document" r:id="rId7" imgW="5730132" imgH="103016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59832" y="5541691"/>
                          <a:ext cx="7362961" cy="13237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341232" y="3137869"/>
              <a:ext cx="2930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Individual level meta-analysis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0364" y="5160111"/>
              <a:ext cx="4060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Random effects study level meta-analysis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6488850" y="424502"/>
            <a:ext cx="1795935" cy="15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Does it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22" y="52943"/>
            <a:ext cx="3052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10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Conventional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3621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285" y="1055562"/>
            <a:ext cx="2516532" cy="887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108000" rIns="0" bIns="0" anchor="t"/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Server-side functions</a:t>
            </a:r>
          </a:p>
          <a:p>
            <a:pPr>
              <a:spcBef>
                <a:spcPts val="6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Client-side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2075" y="1562817"/>
            <a:ext cx="3054755" cy="22193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288000" rIns="0" bIns="0" anchor="ctr"/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Individual level data never transmitted or seen by the statistician in charge, or by anybody outside the original centre in which they are stored.</a:t>
            </a:r>
          </a:p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2124054"/>
            <a:ext cx="7583990" cy="4474107"/>
            <a:chOff x="1278590" y="2120609"/>
            <a:chExt cx="7583990" cy="4474107"/>
          </a:xfrm>
        </p:grpSpPr>
        <p:grpSp>
          <p:nvGrpSpPr>
            <p:cNvPr id="5" name="Group 4"/>
            <p:cNvGrpSpPr/>
            <p:nvPr/>
          </p:nvGrpSpPr>
          <p:grpSpPr>
            <a:xfrm>
              <a:off x="1278590" y="2120609"/>
              <a:ext cx="7583990" cy="4332727"/>
              <a:chOff x="491040" y="2437673"/>
              <a:chExt cx="7583990" cy="4332727"/>
            </a:xfrm>
          </p:grpSpPr>
          <p:grpSp>
            <p:nvGrpSpPr>
              <p:cNvPr id="7" name="Group 46"/>
              <p:cNvGrpSpPr/>
              <p:nvPr/>
            </p:nvGrpSpPr>
            <p:grpSpPr>
              <a:xfrm>
                <a:off x="491040" y="2437673"/>
                <a:ext cx="7583990" cy="4332727"/>
                <a:chOff x="1235316" y="1655511"/>
                <a:chExt cx="7583990" cy="4332727"/>
              </a:xfrm>
            </p:grpSpPr>
            <p:grpSp>
              <p:nvGrpSpPr>
                <p:cNvPr id="11" name="Group 19"/>
                <p:cNvGrpSpPr>
                  <a:grpSpLocks/>
                </p:cNvGrpSpPr>
                <p:nvPr/>
              </p:nvGrpSpPr>
              <p:grpSpPr bwMode="auto">
                <a:xfrm>
                  <a:off x="2219011" y="5089442"/>
                  <a:ext cx="567213" cy="745807"/>
                  <a:chOff x="4021" y="3153"/>
                  <a:chExt cx="397" cy="522"/>
                </a:xfrm>
              </p:grpSpPr>
              <p:pic>
                <p:nvPicPr>
                  <p:cNvPr id="41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34" y="3291"/>
                    <a:ext cx="384" cy="38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4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1" y="3153"/>
                    <a:ext cx="101" cy="21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0" algn="l"/>
                        <a:tab pos="822960" algn="l"/>
                        <a:tab pos="1645920" algn="l"/>
                        <a:tab pos="2468880" algn="l"/>
                        <a:tab pos="3291840" algn="l"/>
                        <a:tab pos="4114800" algn="l"/>
                        <a:tab pos="4937760" algn="l"/>
                        <a:tab pos="5760720" algn="l"/>
                        <a:tab pos="6583680" algn="l"/>
                        <a:tab pos="7406640" algn="l"/>
                        <a:tab pos="8229600" algn="l"/>
                        <a:tab pos="9052560" algn="l"/>
                      </a:tabLst>
                    </a:pPr>
                    <a:r>
                      <a:rPr lang="en-CA" sz="200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  <p:grpSp>
              <p:nvGrpSpPr>
                <p:cNvPr id="12" name="Group 13"/>
                <p:cNvGrpSpPr>
                  <a:grpSpLocks/>
                </p:cNvGrpSpPr>
                <p:nvPr/>
              </p:nvGrpSpPr>
              <p:grpSpPr bwMode="auto">
                <a:xfrm>
                  <a:off x="4733678" y="1655511"/>
                  <a:ext cx="594361" cy="742950"/>
                  <a:chOff x="4435" y="714"/>
                  <a:chExt cx="416" cy="520"/>
                </a:xfrm>
              </p:grpSpPr>
              <p:pic>
                <p:nvPicPr>
                  <p:cNvPr id="39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435" y="714"/>
                    <a:ext cx="384" cy="38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40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0" y="1019"/>
                    <a:ext cx="101" cy="21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0" algn="l"/>
                        <a:tab pos="822960" algn="l"/>
                        <a:tab pos="1645920" algn="l"/>
                        <a:tab pos="2468880" algn="l"/>
                        <a:tab pos="3291840" algn="l"/>
                        <a:tab pos="4114800" algn="l"/>
                        <a:tab pos="4937760" algn="l"/>
                        <a:tab pos="5760720" algn="l"/>
                        <a:tab pos="6583680" algn="l"/>
                        <a:tab pos="7406640" algn="l"/>
                        <a:tab pos="8229600" algn="l"/>
                        <a:tab pos="9052560" algn="l"/>
                      </a:tabLst>
                    </a:pPr>
                    <a:r>
                      <a:rPr lang="en-CA" sz="200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  <p:sp>
              <p:nvSpPr>
                <p:cNvPr id="13" name="Line 3"/>
                <p:cNvSpPr>
                  <a:spLocks noChangeShapeType="1"/>
                </p:cNvSpPr>
                <p:nvPr/>
              </p:nvSpPr>
              <p:spPr bwMode="auto">
                <a:xfrm>
                  <a:off x="3120571" y="4325257"/>
                  <a:ext cx="894217" cy="1782"/>
                </a:xfrm>
                <a:prstGeom prst="line">
                  <a:avLst/>
                </a:prstGeom>
                <a:noFill/>
                <a:ln w="38160">
                  <a:solidFill>
                    <a:srgbClr val="3399FF"/>
                  </a:solidFill>
                  <a:prstDash val="sysDash"/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 lIns="82296" tIns="41148" rIns="82296" bIns="41148"/>
                <a:lstStyle/>
                <a:p>
                  <a:endParaRPr lang="en-GB"/>
                </a:p>
              </p:txBody>
            </p:sp>
            <p:pic>
              <p:nvPicPr>
                <p:cNvPr id="14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69763" y="5082410"/>
                  <a:ext cx="887253" cy="90582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grpSp>
              <p:nvGrpSpPr>
                <p:cNvPr id="15" name="Group 5"/>
                <p:cNvGrpSpPr>
                  <a:grpSpLocks/>
                </p:cNvGrpSpPr>
                <p:nvPr/>
              </p:nvGrpSpPr>
              <p:grpSpPr bwMode="auto">
                <a:xfrm>
                  <a:off x="1588977" y="4348991"/>
                  <a:ext cx="548640" cy="855822"/>
                  <a:chOff x="2427" y="2843"/>
                  <a:chExt cx="384" cy="599"/>
                </a:xfrm>
              </p:grpSpPr>
              <p:pic>
                <p:nvPicPr>
                  <p:cNvPr id="3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427" y="2843"/>
                    <a:ext cx="384" cy="38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3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1" y="3227"/>
                    <a:ext cx="101" cy="21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0" algn="l"/>
                        <a:tab pos="822960" algn="l"/>
                        <a:tab pos="1645920" algn="l"/>
                        <a:tab pos="2468880" algn="l"/>
                        <a:tab pos="3291840" algn="l"/>
                        <a:tab pos="4114800" algn="l"/>
                        <a:tab pos="4937760" algn="l"/>
                        <a:tab pos="5760720" algn="l"/>
                        <a:tab pos="6583680" algn="l"/>
                        <a:tab pos="7406640" algn="l"/>
                        <a:tab pos="8229600" algn="l"/>
                        <a:tab pos="9052560" algn="l"/>
                      </a:tabLst>
                    </a:pPr>
                    <a:r>
                      <a:rPr lang="en-CA" sz="200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  <p:pic>
              <p:nvPicPr>
                <p:cNvPr id="16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80457" y="3707485"/>
                  <a:ext cx="561499" cy="56149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7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602650" y="1668612"/>
                  <a:ext cx="561498" cy="56149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grpSp>
              <p:nvGrpSpPr>
                <p:cNvPr id="18" name="Group 19"/>
                <p:cNvGrpSpPr>
                  <a:grpSpLocks/>
                </p:cNvGrpSpPr>
                <p:nvPr/>
              </p:nvGrpSpPr>
              <p:grpSpPr bwMode="auto">
                <a:xfrm>
                  <a:off x="6856576" y="4474356"/>
                  <a:ext cx="548641" cy="812959"/>
                  <a:chOff x="5931" y="2819"/>
                  <a:chExt cx="384" cy="569"/>
                </a:xfrm>
              </p:grpSpPr>
              <p:pic>
                <p:nvPicPr>
                  <p:cNvPr id="35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931" y="2819"/>
                    <a:ext cx="384" cy="38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3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6" y="3173"/>
                    <a:ext cx="101" cy="21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0" algn="l"/>
                        <a:tab pos="822960" algn="l"/>
                        <a:tab pos="1645920" algn="l"/>
                        <a:tab pos="2468880" algn="l"/>
                        <a:tab pos="3291840" algn="l"/>
                        <a:tab pos="4114800" algn="l"/>
                        <a:tab pos="4937760" algn="l"/>
                        <a:tab pos="5760720" algn="l"/>
                        <a:tab pos="6583680" algn="l"/>
                        <a:tab pos="7406640" algn="l"/>
                        <a:tab pos="8229600" algn="l"/>
                        <a:tab pos="9052560" algn="l"/>
                      </a:tabLst>
                    </a:pPr>
                    <a:r>
                      <a:rPr lang="en-CA" sz="200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  <p:pic>
              <p:nvPicPr>
                <p:cNvPr id="19" name="Picture 2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187181" y="3644847"/>
                  <a:ext cx="561498" cy="56149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2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124927" y="4325256"/>
                  <a:ext cx="1000102" cy="1783"/>
                </a:xfrm>
                <a:prstGeom prst="line">
                  <a:avLst/>
                </a:prstGeom>
                <a:noFill/>
                <a:ln w="38160">
                  <a:solidFill>
                    <a:srgbClr val="3399FF"/>
                  </a:solidFill>
                  <a:prstDash val="sysDash"/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 lIns="82296" tIns="41148" rIns="82296" bIns="41148"/>
                <a:lstStyle/>
                <a:p>
                  <a:endParaRPr lang="en-GB"/>
                </a:p>
              </p:txBody>
            </p:sp>
            <p:sp>
              <p:nvSpPr>
                <p:cNvPr id="21" name="Line 33"/>
                <p:cNvSpPr>
                  <a:spLocks noChangeShapeType="1"/>
                </p:cNvSpPr>
                <p:nvPr/>
              </p:nvSpPr>
              <p:spPr bwMode="auto">
                <a:xfrm>
                  <a:off x="4572001" y="2873830"/>
                  <a:ext cx="748" cy="986010"/>
                </a:xfrm>
                <a:prstGeom prst="line">
                  <a:avLst/>
                </a:prstGeom>
                <a:noFill/>
                <a:ln w="38160">
                  <a:solidFill>
                    <a:srgbClr val="3399FF"/>
                  </a:solidFill>
                  <a:prstDash val="sysDash"/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 lIns="82296" tIns="41148" rIns="82296" bIns="41148"/>
                <a:lstStyle/>
                <a:p>
                  <a:endParaRPr lang="en-GB"/>
                </a:p>
              </p:txBody>
            </p:sp>
            <p:sp>
              <p:nvSpPr>
                <p:cNvPr id="2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732020" y="3353225"/>
                  <a:ext cx="961674" cy="2154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1400" dirty="0">
                      <a:solidFill>
                        <a:srgbClr val="000000"/>
                      </a:solidFill>
                      <a:latin typeface="Calibri" pitchFamily="34" charset="0"/>
                    </a:rPr>
                    <a:t>Web services</a:t>
                  </a:r>
                </a:p>
              </p:txBody>
            </p:sp>
            <p:sp>
              <p:nvSpPr>
                <p:cNvPr id="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087780" y="4081295"/>
                  <a:ext cx="961674" cy="2154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1400" dirty="0">
                      <a:solidFill>
                        <a:srgbClr val="000000"/>
                      </a:solidFill>
                      <a:latin typeface="Calibri" pitchFamily="34" charset="0"/>
                    </a:rPr>
                    <a:t>Web services</a:t>
                  </a:r>
                </a:p>
              </p:txBody>
            </p:sp>
            <p:sp>
              <p:nvSpPr>
                <p:cNvPr id="2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21889" y="4050612"/>
                  <a:ext cx="961674" cy="2154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1400" dirty="0">
                      <a:solidFill>
                        <a:srgbClr val="000000"/>
                      </a:solidFill>
                      <a:latin typeface="Calibri" pitchFamily="34" charset="0"/>
                    </a:rPr>
                    <a:t>Web services</a:t>
                  </a: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24820" y="2244546"/>
                  <a:ext cx="1567542" cy="2523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20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Data server</a:t>
                  </a:r>
                  <a:endParaRPr lang="en-US" sz="20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042229" y="1781509"/>
                  <a:ext cx="1069848" cy="10122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9DEAD"/>
                    </a:gs>
                    <a:gs pos="100000">
                      <a:srgbClr val="F4BD5A"/>
                    </a:gs>
                  </a:gsLst>
                  <a:lin ang="5400000" scaled="1"/>
                </a:gradFill>
                <a:ln w="28440">
                  <a:solidFill>
                    <a:srgbClr val="F89B34"/>
                  </a:solidFill>
                  <a:miter lim="800000"/>
                  <a:headEnd/>
                  <a:tailEnd/>
                </a:ln>
                <a:effectLst>
                  <a:outerShdw dist="107933" dir="8100000" algn="ctr" rotWithShape="0">
                    <a:srgbClr val="808080">
                      <a:alpha val="50026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Opal</a:t>
                  </a:r>
                </a:p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Finrisk</a:t>
                  </a:r>
                  <a:endParaRPr lang="en-CA" sz="14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457" y="3791737"/>
                  <a:ext cx="1069848" cy="10122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9DEAD"/>
                    </a:gs>
                    <a:gs pos="100000">
                      <a:srgbClr val="F4BD5A"/>
                    </a:gs>
                  </a:gsLst>
                  <a:lin ang="5400000" scaled="1"/>
                </a:gradFill>
                <a:ln w="28440">
                  <a:solidFill>
                    <a:srgbClr val="F89B34"/>
                  </a:solidFill>
                  <a:miter lim="800000"/>
                  <a:headEnd/>
                  <a:tailEnd/>
                </a:ln>
                <a:effectLst>
                  <a:outerShdw dist="107933" dir="8100000" algn="ctr" rotWithShape="0">
                    <a:srgbClr val="808080">
                      <a:alpha val="50026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Opal</a:t>
                  </a:r>
                </a:p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Prevend</a:t>
                  </a:r>
                  <a:endParaRPr lang="en-CA" sz="14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248396" y="3813510"/>
                  <a:ext cx="1069848" cy="10122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9DEAD"/>
                    </a:gs>
                    <a:gs pos="100000">
                      <a:srgbClr val="F4BD5A"/>
                    </a:gs>
                  </a:gsLst>
                  <a:lin ang="5400000" scaled="1"/>
                </a:gradFill>
                <a:ln w="28440">
                  <a:solidFill>
                    <a:srgbClr val="F89B34"/>
                  </a:solidFill>
                  <a:miter lim="800000"/>
                  <a:headEnd/>
                  <a:tailEnd/>
                </a:ln>
                <a:effectLst>
                  <a:outerShdw dist="107933" dir="8100000" algn="ctr" rotWithShape="0">
                    <a:srgbClr val="808080">
                      <a:alpha val="50026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Opal</a:t>
                  </a:r>
                </a:p>
                <a:p>
                  <a:pPr algn="ctr"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CA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1958BC</a:t>
                  </a:r>
                  <a:endParaRPr lang="en-CA" sz="14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35316" y="3360451"/>
                  <a:ext cx="1567542" cy="2523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20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Data server</a:t>
                  </a:r>
                  <a:endParaRPr lang="en-US" sz="20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251764" y="4305193"/>
                  <a:ext cx="1567542" cy="2523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tabLst>
                      <a:tab pos="0" algn="l"/>
                      <a:tab pos="822960" algn="l"/>
                      <a:tab pos="1645920" algn="l"/>
                      <a:tab pos="2468880" algn="l"/>
                      <a:tab pos="3291840" algn="l"/>
                      <a:tab pos="4114800" algn="l"/>
                      <a:tab pos="4937760" algn="l"/>
                      <a:tab pos="5760720" algn="l"/>
                      <a:tab pos="6583680" algn="l"/>
                      <a:tab pos="7406640" algn="l"/>
                      <a:tab pos="8229600" algn="l"/>
                      <a:tab pos="9052560" algn="l"/>
                    </a:tabLst>
                  </a:pPr>
                  <a:r>
                    <a:rPr lang="en-US" sz="2000" dirty="0">
                      <a:solidFill>
                        <a:srgbClr val="000000"/>
                      </a:solidFill>
                      <a:latin typeface="Calibri" pitchFamily="34" charset="0"/>
                    </a:rPr>
                    <a:t>Data 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server</a:t>
                  </a:r>
                  <a:endParaRPr lang="en-US" sz="20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" name="Arc 2"/>
                <p:cNvSpPr>
                  <a:spLocks noChangeAspect="1"/>
                </p:cNvSpPr>
                <p:nvPr/>
              </p:nvSpPr>
              <p:spPr bwMode="auto">
                <a:xfrm rot="2700000">
                  <a:off x="2473538" y="3922067"/>
                  <a:ext cx="833649" cy="8336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1F497D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Arc 2"/>
                <p:cNvSpPr>
                  <a:spLocks noChangeAspect="1"/>
                </p:cNvSpPr>
                <p:nvPr/>
              </p:nvSpPr>
              <p:spPr bwMode="auto">
                <a:xfrm rot="-8100000">
                  <a:off x="5964224" y="3900297"/>
                  <a:ext cx="833649" cy="8336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1F497D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Arc 2"/>
                <p:cNvSpPr>
                  <a:spLocks noChangeAspect="1"/>
                </p:cNvSpPr>
                <p:nvPr/>
              </p:nvSpPr>
              <p:spPr bwMode="auto">
                <a:xfrm rot="8100000">
                  <a:off x="4142680" y="2223895"/>
                  <a:ext cx="833649" cy="8336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1F497D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8" name="Oval 11"/>
              <p:cNvSpPr>
                <a:spLocks noChangeAspect="1" noChangeArrowheads="1"/>
              </p:cNvSpPr>
              <p:nvPr/>
            </p:nvSpPr>
            <p:spPr bwMode="auto">
              <a:xfrm>
                <a:off x="3341402" y="4640436"/>
                <a:ext cx="1013667" cy="959110"/>
              </a:xfrm>
              <a:prstGeom prst="ellipse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2844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933" dir="8100000" algn="ctr" rotWithShape="0">
                  <a:srgbClr val="808080">
                    <a:alpha val="50026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sz="1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BioSHaRE</a:t>
                </a:r>
                <a:endParaRPr lang="en-CA" sz="14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endParaRPr>
              </a:p>
              <a:p>
                <a:pPr algn="ctr"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web site</a:t>
                </a:r>
              </a:p>
            </p:txBody>
          </p:sp>
          <p:sp>
            <p:nvSpPr>
              <p:cNvPr id="9" name="Line 3"/>
              <p:cNvSpPr>
                <a:spLocks noChangeAspect="1" noChangeShapeType="1"/>
              </p:cNvSpPr>
              <p:nvPr/>
            </p:nvSpPr>
            <p:spPr bwMode="auto">
              <a:xfrm rot="-2580000">
                <a:off x="2600924" y="5896827"/>
                <a:ext cx="1046909" cy="2084"/>
              </a:xfrm>
              <a:prstGeom prst="line">
                <a:avLst/>
              </a:prstGeom>
              <a:noFill/>
              <a:ln w="38160">
                <a:solidFill>
                  <a:srgbClr val="3399FF"/>
                </a:solidFill>
                <a:prstDash val="sysDash"/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82296" tIns="41148" rIns="82296" bIns="41148"/>
              <a:lstStyle/>
              <a:p>
                <a:endParaRPr lang="en-GB"/>
              </a:p>
            </p:txBody>
          </p:sp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3205081" y="5922725"/>
                <a:ext cx="961674" cy="2154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Web services</a:t>
                </a:r>
              </a:p>
            </p:txBody>
          </p:sp>
        </p:grp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3207385" y="6096118"/>
              <a:ext cx="1567542" cy="4985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Analysis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client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4" name="Shape 34"/>
          <p:cNvSpPr txBox="1">
            <a:spLocks/>
          </p:cNvSpPr>
          <p:nvPr/>
        </p:nvSpPr>
        <p:spPr>
          <a:xfrm>
            <a:off x="211518" y="260648"/>
            <a:ext cx="8680962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 sz="1800">
                <a:uFillTx/>
              </a:defRPr>
            </a:pPr>
            <a:r>
              <a:rPr lang="en-US" sz="3400" kern="0" spc="-10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Horizontal </a:t>
            </a:r>
            <a:r>
              <a:rPr lang="en-US" sz="3400" kern="0" spc="-100" dirty="0" err="1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</a:t>
            </a:r>
            <a:r>
              <a:rPr lang="en-US" sz="3400" kern="0" spc="-10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: current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89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867249" y="1041671"/>
          <a:ext cx="3149723" cy="1070890"/>
        </p:xfrm>
        <a:graphic>
          <a:graphicData uri="http://schemas.openxmlformats.org/drawingml/2006/table">
            <a:tbl>
              <a:tblPr/>
              <a:tblGrid>
                <a:gridCol w="807241"/>
                <a:gridCol w="789906"/>
                <a:gridCol w="789906"/>
                <a:gridCol w="762670"/>
              </a:tblGrid>
              <a:tr h="28714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</a:p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7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44860" y="130628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IM</a:t>
            </a:r>
            <a:r>
              <a:rPr lang="en-GB" sz="1800" baseline="-250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GB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6" name="Picture 4" descr="C:\Documents and Settings\p3g-emorency\Mes documents\BioSHare\BioSHaRE-gradient-eu-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50" y="261696"/>
            <a:ext cx="2753804" cy="1770303"/>
          </a:xfrm>
          <a:prstGeom prst="rect">
            <a:avLst/>
          </a:prstGeom>
          <a:noFill/>
        </p:spPr>
      </p:pic>
      <p:pic>
        <p:nvPicPr>
          <p:cNvPr id="57" name="Picture 56" descr="MRC%20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82" y="2018134"/>
            <a:ext cx="1515168" cy="672586"/>
          </a:xfrm>
          <a:prstGeom prst="rect">
            <a:avLst/>
          </a:prstGeom>
        </p:spPr>
      </p:pic>
      <p:pic>
        <p:nvPicPr>
          <p:cNvPr id="58" name="Picture 57" descr="alsp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5192" y="261113"/>
            <a:ext cx="746760" cy="12557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4860" y="2428360"/>
            <a:ext cx="6739935" cy="3744677"/>
            <a:chOff x="344860" y="2441762"/>
            <a:chExt cx="6739935" cy="3744677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865140" y="5488449"/>
              <a:ext cx="954172" cy="553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800" b="1" dirty="0" smtClean="0">
                  <a:latin typeface="Calibri" pitchFamily="34" charset="0"/>
                </a:rPr>
                <a:t>Analysis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800" b="1" dirty="0" smtClean="0">
                  <a:latin typeface="Calibri" pitchFamily="34" charset="0"/>
                </a:rPr>
                <a:t>Computer</a:t>
              </a:r>
              <a:endParaRPr lang="en-US" sz="1800" b="1" dirty="0">
                <a:latin typeface="Calibri" pitchFamily="34" charset="0"/>
              </a:endParaRPr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403927" y="4888434"/>
              <a:ext cx="720089" cy="614363"/>
              <a:chOff x="5315" y="2426"/>
              <a:chExt cx="504" cy="430"/>
            </a:xfrm>
          </p:grpSpPr>
          <p:pic>
            <p:nvPicPr>
              <p:cNvPr id="37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35" y="2426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5315" y="2598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55493" y="2441762"/>
              <a:ext cx="761525" cy="698659"/>
              <a:chOff x="4355" y="678"/>
              <a:chExt cx="533" cy="489"/>
            </a:xfrm>
          </p:grpSpPr>
          <p:pic>
            <p:nvPicPr>
              <p:cNvPr id="30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55" y="678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4732" y="909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2572598" y="5162943"/>
              <a:ext cx="894217" cy="1782"/>
            </a:xfrm>
            <a:prstGeom prst="line">
              <a:avLst/>
            </a:prstGeom>
            <a:noFill/>
            <a:ln w="38160">
              <a:solidFill>
                <a:srgbClr val="3399FF"/>
              </a:solidFill>
              <a:prstDash val="sysDash"/>
              <a:miter lim="800000"/>
              <a:headEnd type="triangle" w="med" len="med"/>
              <a:tailEnd type="none" w="med" len="med"/>
            </a:ln>
            <a:effectLst/>
          </p:spPr>
          <p:txBody>
            <a:bodyPr lIns="82296" tIns="41148" rIns="82296" bIns="41148"/>
            <a:lstStyle/>
            <a:p>
              <a:endParaRPr lang="en-GB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25093" y="5186676"/>
              <a:ext cx="548640" cy="917258"/>
              <a:chOff x="2427" y="2843"/>
              <a:chExt cx="384" cy="642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7" y="2843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2571" y="3227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573" y="4545171"/>
              <a:ext cx="561499" cy="561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66469" y="2506298"/>
              <a:ext cx="561498" cy="561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6171261" y="5314901"/>
              <a:ext cx="548641" cy="871538"/>
              <a:chOff x="5916" y="2821"/>
              <a:chExt cx="384" cy="610"/>
            </a:xfrm>
          </p:grpSpPr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16" y="2821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5976" y="3173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23297" y="4482533"/>
              <a:ext cx="561498" cy="561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4306495" y="5150063"/>
              <a:ext cx="1000102" cy="1783"/>
            </a:xfrm>
            <a:prstGeom prst="line">
              <a:avLst/>
            </a:prstGeom>
            <a:noFill/>
            <a:ln w="38160">
              <a:solidFill>
                <a:srgbClr val="3399FF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  <p:txBody>
            <a:bodyPr lIns="82296" tIns="41148" rIns="82296" bIns="41148"/>
            <a:lstStyle/>
            <a:p>
              <a:endParaRPr lang="en-GB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068136" y="4190911"/>
              <a:ext cx="961674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Web services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423896" y="4918981"/>
              <a:ext cx="961674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Web services</a:t>
              </a: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2458005" y="4888298"/>
              <a:ext cx="961674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Web services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369606" y="2945527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Oval 11"/>
            <p:cNvSpPr>
              <a:spLocks noChangeAspect="1" noChangeArrowheads="1"/>
            </p:cNvSpPr>
            <p:nvPr/>
          </p:nvSpPr>
          <p:spPr bwMode="auto">
            <a:xfrm>
              <a:off x="3378345" y="2619195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NHS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Oval 11"/>
            <p:cNvSpPr>
              <a:spLocks noChangeAspect="1" noChangeArrowheads="1"/>
            </p:cNvSpPr>
            <p:nvPr/>
          </p:nvSpPr>
          <p:spPr bwMode="auto">
            <a:xfrm>
              <a:off x="1324573" y="4629423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ALSPAC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Oval 11"/>
            <p:cNvSpPr>
              <a:spLocks noChangeAspect="1" noChangeArrowheads="1"/>
            </p:cNvSpPr>
            <p:nvPr/>
          </p:nvSpPr>
          <p:spPr bwMode="auto">
            <a:xfrm>
              <a:off x="5584512" y="4651196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Education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344860" y="4169663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5436096" y="4212249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Arc 2"/>
            <p:cNvSpPr>
              <a:spLocks noChangeAspect="1"/>
            </p:cNvSpPr>
            <p:nvPr/>
          </p:nvSpPr>
          <p:spPr bwMode="auto">
            <a:xfrm rot="2700000">
              <a:off x="1809654" y="4759753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Arc 2"/>
            <p:cNvSpPr>
              <a:spLocks noChangeAspect="1"/>
            </p:cNvSpPr>
            <p:nvPr/>
          </p:nvSpPr>
          <p:spPr bwMode="auto">
            <a:xfrm rot="13500000">
              <a:off x="5300340" y="4737983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Arc 2"/>
            <p:cNvSpPr>
              <a:spLocks noChangeAspect="1"/>
            </p:cNvSpPr>
            <p:nvPr/>
          </p:nvSpPr>
          <p:spPr bwMode="auto">
            <a:xfrm rot="8100000">
              <a:off x="3478796" y="3061581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98262" y="5198106"/>
              <a:ext cx="887253" cy="905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3879241" y="3789040"/>
              <a:ext cx="748" cy="986010"/>
            </a:xfrm>
            <a:prstGeom prst="line">
              <a:avLst/>
            </a:prstGeom>
            <a:noFill/>
            <a:ln w="38160">
              <a:solidFill>
                <a:srgbClr val="3399FF"/>
              </a:solidFill>
              <a:prstDash val="sysDash"/>
              <a:miter lim="800000"/>
              <a:headEnd type="triangle" w="med" len="med"/>
              <a:tailEnd type="none" w="med" len="med"/>
            </a:ln>
            <a:effectLst/>
          </p:spPr>
          <p:txBody>
            <a:bodyPr lIns="82296" tIns="41148" rIns="82296" bIns="41148"/>
            <a:lstStyle/>
            <a:p>
              <a:endParaRPr lang="en-GB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709621" y="608879"/>
            <a:ext cx="3643085" cy="1163937"/>
          </a:xfrm>
          <a:prstGeom prst="rect">
            <a:avLst/>
          </a:prstGeom>
          <a:solidFill>
            <a:schemeClr val="bg1">
              <a:lumMod val="5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180000" rIns="0" bIns="0" anchor="t"/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Vertical</a:t>
            </a:r>
          </a:p>
          <a:p>
            <a:pPr algn="ctr">
              <a:spcAft>
                <a:spcPts val="600"/>
              </a:spcAft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DataSHIELD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0482" y="1835532"/>
            <a:ext cx="33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Regression coefficients = X</a:t>
            </a:r>
            <a:r>
              <a:rPr lang="en-GB" baseline="30000" dirty="0" smtClean="0"/>
              <a:t>T</a:t>
            </a:r>
            <a:r>
              <a:rPr lang="en-GB" dirty="0" smtClean="0"/>
              <a:t>Y/</a:t>
            </a:r>
            <a:r>
              <a:rPr lang="en-GB" dirty="0"/>
              <a:t> </a:t>
            </a:r>
            <a:r>
              <a:rPr lang="en-GB" dirty="0" smtClean="0"/>
              <a:t>X</a:t>
            </a:r>
            <a:r>
              <a:rPr lang="en-GB" baseline="30000" dirty="0" smtClean="0"/>
              <a:t>T</a:t>
            </a:r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533914" y="2339588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r>
              <a:rPr lang="en-GB" baseline="30000" dirty="0" smtClean="0"/>
              <a:t>T</a:t>
            </a:r>
            <a:r>
              <a:rPr lang="en-GB" dirty="0" smtClean="0"/>
              <a:t>X: </a:t>
            </a:r>
            <a:r>
              <a:rPr lang="en-GB" dirty="0"/>
              <a:t>Need </a:t>
            </a:r>
            <a:r>
              <a:rPr lang="en-GB" dirty="0" smtClean="0"/>
              <a:t>to calculate</a:t>
            </a:r>
            <a:endParaRPr lang="en-GB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5023048" y="2756220"/>
          <a:ext cx="3264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008112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cap="all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660236" y="513179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</a:t>
            </a:r>
            <a:r>
              <a:rPr lang="en-GB" cap="all" baseline="-25000" dirty="0" smtClean="0">
                <a:solidFill>
                  <a:srgbClr val="00B050"/>
                </a:solidFill>
              </a:rPr>
              <a:t>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728" y="40050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</a:t>
            </a:r>
            <a:r>
              <a:rPr lang="en-GB" cap="all" baseline="-25000" dirty="0">
                <a:solidFill>
                  <a:srgbClr val="00B050"/>
                </a:solidFill>
              </a:rPr>
              <a:t>B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84476" y="508518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</a:t>
            </a:r>
            <a:r>
              <a:rPr lang="en-GB" cap="all" baseline="-25000" dirty="0">
                <a:solidFill>
                  <a:srgbClr val="00B050"/>
                </a:solidFill>
              </a:rPr>
              <a:t>C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65965" y="525004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A</a:t>
            </a:r>
            <a:r>
              <a:rPr lang="en-GB" cap="all" dirty="0" smtClean="0"/>
              <a:t> 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690155" y="32451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B</a:t>
            </a:r>
            <a:r>
              <a:rPr lang="en-GB" cap="all" dirty="0" smtClean="0"/>
              <a:t> </a:t>
            </a:r>
            <a:endParaRPr lang="en-GB" dirty="0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62578"/>
              </p:ext>
            </p:extLst>
          </p:nvPr>
        </p:nvGraphicFramePr>
        <p:xfrm>
          <a:off x="7422908" y="4124045"/>
          <a:ext cx="738963" cy="194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63"/>
              </a:tblGrid>
              <a:tr h="397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0" cap="all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800" b="0" cap="all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0" cap="all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sz="18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A1</a:t>
                      </a:r>
                      <a:r>
                        <a:rPr lang="en-GB" sz="1200" b="0" cap="all" baseline="0" dirty="0" smtClean="0">
                          <a:solidFill>
                            <a:srgbClr val="FF0000"/>
                          </a:solidFill>
                        </a:rPr>
                        <a:t> * 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B1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cap="all" baseline="-25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A2</a:t>
                      </a:r>
                      <a:r>
                        <a:rPr lang="en-GB" sz="1200" b="0" cap="all" baseline="0" dirty="0" smtClean="0">
                          <a:solidFill>
                            <a:srgbClr val="FF0000"/>
                          </a:solidFill>
                        </a:rPr>
                        <a:t> * 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B2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cap="all" baseline="-25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cap="all" baseline="-25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A3</a:t>
                      </a:r>
                      <a:r>
                        <a:rPr lang="en-GB" sz="1200" b="0" cap="all" baseline="0" dirty="0" smtClean="0">
                          <a:solidFill>
                            <a:srgbClr val="FF0000"/>
                          </a:solidFill>
                        </a:rPr>
                        <a:t> * X</a:t>
                      </a:r>
                      <a:r>
                        <a:rPr lang="en-GB" sz="1200" b="0" cap="all" baseline="-25000" dirty="0" smtClean="0">
                          <a:solidFill>
                            <a:srgbClr val="FF0000"/>
                          </a:solidFill>
                        </a:rPr>
                        <a:t>B3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cap="all" baseline="-25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cap="all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1800" b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……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867249" y="1041671"/>
          <a:ext cx="3149723" cy="1070890"/>
        </p:xfrm>
        <a:graphic>
          <a:graphicData uri="http://schemas.openxmlformats.org/drawingml/2006/table">
            <a:tbl>
              <a:tblPr/>
              <a:tblGrid>
                <a:gridCol w="807241"/>
                <a:gridCol w="789906"/>
                <a:gridCol w="789906"/>
                <a:gridCol w="762670"/>
              </a:tblGrid>
              <a:tr h="28714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</a:p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7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44860" y="130628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IM</a:t>
            </a:r>
            <a:r>
              <a:rPr lang="en-GB" sz="1800" baseline="-250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GB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6" name="Picture 4" descr="C:\Documents and Settings\p3g-emorency\Mes documents\BioSHare\BioSHaRE-gradient-eu-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50" y="261696"/>
            <a:ext cx="2753804" cy="1770303"/>
          </a:xfrm>
          <a:prstGeom prst="rect">
            <a:avLst/>
          </a:prstGeom>
          <a:noFill/>
        </p:spPr>
      </p:pic>
      <p:pic>
        <p:nvPicPr>
          <p:cNvPr id="57" name="Picture 56" descr="MRC%20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82" y="2018134"/>
            <a:ext cx="1515168" cy="672586"/>
          </a:xfrm>
          <a:prstGeom prst="rect">
            <a:avLst/>
          </a:prstGeom>
        </p:spPr>
      </p:pic>
      <p:pic>
        <p:nvPicPr>
          <p:cNvPr id="58" name="Picture 57" descr="alsp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5192" y="261113"/>
            <a:ext cx="746760" cy="12557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4860" y="2462651"/>
            <a:ext cx="7264398" cy="3710383"/>
            <a:chOff x="344860" y="2476053"/>
            <a:chExt cx="7264398" cy="3710383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865140" y="5488449"/>
              <a:ext cx="954172" cy="553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800" b="1" dirty="0" smtClean="0">
                  <a:latin typeface="Calibri" pitchFamily="34" charset="0"/>
                </a:rPr>
                <a:t>Analysis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800" b="1" dirty="0" smtClean="0">
                  <a:latin typeface="Calibri" pitchFamily="34" charset="0"/>
                </a:rPr>
                <a:t>Computer</a:t>
              </a:r>
              <a:endParaRPr lang="en-US" sz="1800" b="1" dirty="0">
                <a:latin typeface="Calibri" pitchFamily="34" charset="0"/>
              </a:endParaRPr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403927" y="4888434"/>
              <a:ext cx="720089" cy="614363"/>
              <a:chOff x="5315" y="2426"/>
              <a:chExt cx="504" cy="430"/>
            </a:xfrm>
          </p:grpSpPr>
          <p:pic>
            <p:nvPicPr>
              <p:cNvPr id="37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35" y="2426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5315" y="2598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91214" y="2476053"/>
              <a:ext cx="762954" cy="732949"/>
              <a:chOff x="4380" y="702"/>
              <a:chExt cx="534" cy="513"/>
            </a:xfrm>
          </p:grpSpPr>
          <p:pic>
            <p:nvPicPr>
              <p:cNvPr id="30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80" y="702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4758" y="957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25093" y="5186676"/>
              <a:ext cx="548640" cy="917258"/>
              <a:chOff x="2427" y="2843"/>
              <a:chExt cx="384" cy="642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7" y="2843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2571" y="3227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573" y="4545171"/>
              <a:ext cx="561499" cy="561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66469" y="2506298"/>
              <a:ext cx="561498" cy="561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6119826" y="5323471"/>
              <a:ext cx="548641" cy="862965"/>
              <a:chOff x="5880" y="2827"/>
              <a:chExt cx="384" cy="604"/>
            </a:xfrm>
          </p:grpSpPr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80" y="2827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5976" y="3173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23297" y="4482533"/>
              <a:ext cx="561498" cy="561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2458005" y="4888298"/>
              <a:ext cx="961674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Web services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369606" y="2945527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Oval 11"/>
            <p:cNvSpPr>
              <a:spLocks noChangeAspect="1" noChangeArrowheads="1"/>
            </p:cNvSpPr>
            <p:nvPr/>
          </p:nvSpPr>
          <p:spPr bwMode="auto">
            <a:xfrm>
              <a:off x="3378345" y="2619195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NHS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Oval 11"/>
            <p:cNvSpPr>
              <a:spLocks noChangeAspect="1" noChangeArrowheads="1"/>
            </p:cNvSpPr>
            <p:nvPr/>
          </p:nvSpPr>
          <p:spPr bwMode="auto">
            <a:xfrm>
              <a:off x="1324573" y="4629423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ALSPAC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Oval 11"/>
            <p:cNvSpPr>
              <a:spLocks noChangeAspect="1" noChangeArrowheads="1"/>
            </p:cNvSpPr>
            <p:nvPr/>
          </p:nvSpPr>
          <p:spPr bwMode="auto">
            <a:xfrm>
              <a:off x="5584512" y="4651196"/>
              <a:ext cx="1069848" cy="1012270"/>
            </a:xfrm>
            <a:prstGeom prst="ellipse">
              <a:avLst/>
            </a:prstGeom>
            <a:gradFill rotWithShape="0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5400000" scaled="1"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sz="1400" b="1" dirty="0" smtClean="0">
                  <a:solidFill>
                    <a:srgbClr val="000000"/>
                  </a:solidFill>
                  <a:latin typeface="Calibri" pitchFamily="34" charset="0"/>
                </a:rPr>
                <a:t>Education</a:t>
              </a:r>
              <a:endParaRPr lang="en-CA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344860" y="4169663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6041716" y="4169663"/>
              <a:ext cx="1567542" cy="598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Data computer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Arc 2"/>
            <p:cNvSpPr>
              <a:spLocks noChangeAspect="1"/>
            </p:cNvSpPr>
            <p:nvPr/>
          </p:nvSpPr>
          <p:spPr bwMode="auto">
            <a:xfrm rot="2700000">
              <a:off x="1809654" y="4759753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Arc 2"/>
            <p:cNvSpPr>
              <a:spLocks noChangeAspect="1"/>
            </p:cNvSpPr>
            <p:nvPr/>
          </p:nvSpPr>
          <p:spPr bwMode="auto">
            <a:xfrm rot="13500000">
              <a:off x="5300340" y="4737983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Arc 2"/>
            <p:cNvSpPr>
              <a:spLocks noChangeAspect="1"/>
            </p:cNvSpPr>
            <p:nvPr/>
          </p:nvSpPr>
          <p:spPr bwMode="auto">
            <a:xfrm rot="8100000">
              <a:off x="3478796" y="3061581"/>
              <a:ext cx="833649" cy="8336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1F497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98262" y="5198106"/>
              <a:ext cx="887253" cy="905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6" name="TextBox 45"/>
          <p:cNvSpPr txBox="1"/>
          <p:nvPr/>
        </p:nvSpPr>
        <p:spPr>
          <a:xfrm>
            <a:off x="4709621" y="608879"/>
            <a:ext cx="3643085" cy="1163937"/>
          </a:xfrm>
          <a:prstGeom prst="rect">
            <a:avLst/>
          </a:prstGeom>
          <a:solidFill>
            <a:schemeClr val="bg1">
              <a:lumMod val="5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180000" rIns="0" bIns="0" anchor="t"/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Vertical</a:t>
            </a:r>
          </a:p>
          <a:p>
            <a:pPr algn="ctr">
              <a:spcAft>
                <a:spcPts val="600"/>
              </a:spcAft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DataSHIELD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0482" y="1835532"/>
            <a:ext cx="33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Regression coefficients = X</a:t>
            </a:r>
            <a:r>
              <a:rPr lang="en-GB" baseline="30000" dirty="0" smtClean="0"/>
              <a:t>T</a:t>
            </a:r>
            <a:r>
              <a:rPr lang="en-GB" dirty="0" smtClean="0"/>
              <a:t>Y/</a:t>
            </a:r>
            <a:r>
              <a:rPr lang="en-GB" dirty="0"/>
              <a:t> </a:t>
            </a:r>
            <a:r>
              <a:rPr lang="en-GB" dirty="0" smtClean="0"/>
              <a:t>X</a:t>
            </a:r>
            <a:r>
              <a:rPr lang="en-GB" baseline="30000" dirty="0" smtClean="0"/>
              <a:t>T</a:t>
            </a:r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533914" y="2339588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r>
              <a:rPr lang="en-GB" baseline="30000" dirty="0" smtClean="0"/>
              <a:t>T</a:t>
            </a:r>
            <a:r>
              <a:rPr lang="en-GB" dirty="0" smtClean="0"/>
              <a:t>X: </a:t>
            </a:r>
            <a:r>
              <a:rPr lang="en-GB" dirty="0"/>
              <a:t>Need </a:t>
            </a:r>
            <a:r>
              <a:rPr lang="en-GB" dirty="0" smtClean="0"/>
              <a:t>to calculate</a:t>
            </a:r>
            <a:endParaRPr lang="en-GB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5023048" y="2756220"/>
          <a:ext cx="3264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008112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cap="all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b="0" cap="all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b="0" cap="all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039272" y="3700577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A</a:t>
            </a:r>
            <a:r>
              <a:rPr lang="en-GB" cap="all" baseline="-25000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30000" dirty="0" smtClean="0">
                <a:solidFill>
                  <a:srgbClr val="FF0000"/>
                </a:solidFill>
              </a:rPr>
              <a:t>T</a:t>
            </a:r>
            <a:r>
              <a:rPr lang="en-GB" cap="all" baseline="-25000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43653" y="4092502"/>
            <a:ext cx="12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cap="all" baseline="30000" dirty="0" smtClean="0">
                <a:solidFill>
                  <a:srgbClr val="FF0000"/>
                </a:solidFill>
              </a:rPr>
              <a:t>T</a:t>
            </a:r>
            <a:r>
              <a:rPr lang="en-GB" cap="all" baseline="-25000" dirty="0" smtClean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B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61" name="Line 33"/>
          <p:cNvSpPr>
            <a:spLocks noChangeAspect="1" noChangeShapeType="1"/>
          </p:cNvSpPr>
          <p:nvPr/>
        </p:nvSpPr>
        <p:spPr bwMode="auto">
          <a:xfrm rot="60000">
            <a:off x="3838722" y="3778630"/>
            <a:ext cx="0" cy="975321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none" w="med" len="med"/>
            <a:tailEnd type="triangl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63" name="Line 33"/>
          <p:cNvSpPr>
            <a:spLocks noChangeAspect="1" noChangeShapeType="1"/>
          </p:cNvSpPr>
          <p:nvPr/>
        </p:nvSpPr>
        <p:spPr bwMode="auto">
          <a:xfrm rot="2400000">
            <a:off x="2800323" y="3269354"/>
            <a:ext cx="1197" cy="1577616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triangl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1635612" y="45872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65965" y="525004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A</a:t>
            </a:r>
            <a:r>
              <a:rPr lang="en-GB" cap="all" dirty="0" smtClean="0"/>
              <a:t> 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3690155" y="32451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B</a:t>
            </a:r>
            <a:r>
              <a:rPr lang="en-GB" cap="all" dirty="0" smtClean="0"/>
              <a:t> 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3664292" y="256810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>
                <a:solidFill>
                  <a:srgbClr val="008000"/>
                </a:solidFill>
              </a:rPr>
              <a:t>B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7163" y="6237312"/>
            <a:ext cx="310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(M</a:t>
            </a:r>
            <a:r>
              <a:rPr lang="en-GB" cap="all" baseline="-25000" dirty="0" smtClean="0">
                <a:solidFill>
                  <a:srgbClr val="008000"/>
                </a:solidFill>
              </a:rPr>
              <a:t>A</a:t>
            </a:r>
            <a:r>
              <a:rPr lang="en-GB" cap="all" dirty="0" smtClean="0">
                <a:solidFill>
                  <a:srgbClr val="008000"/>
                </a:solidFill>
              </a:rPr>
              <a:t>)</a:t>
            </a:r>
            <a:r>
              <a:rPr lang="en-GB" cap="all" baseline="30000" dirty="0" smtClean="0">
                <a:solidFill>
                  <a:srgbClr val="008000"/>
                </a:solidFill>
              </a:rPr>
              <a:t>-1</a:t>
            </a:r>
            <a:r>
              <a:rPr lang="en-GB" cap="all" baseline="-25000" dirty="0" smtClean="0"/>
              <a:t> </a:t>
            </a:r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cap="all" baseline="30000" dirty="0" smtClean="0">
                <a:solidFill>
                  <a:srgbClr val="FF0000"/>
                </a:solidFill>
              </a:rPr>
              <a:t>T</a:t>
            </a:r>
            <a:r>
              <a:rPr lang="en-GB" cap="all" baseline="-25000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cap="all" baseline="-25000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B</a:t>
            </a:r>
            <a:r>
              <a:rPr lang="en-GB" sz="900" cap="all" baseline="-25000" dirty="0" smtClean="0">
                <a:solidFill>
                  <a:srgbClr val="008000"/>
                </a:solidFill>
              </a:rPr>
              <a:t> </a:t>
            </a:r>
            <a:r>
              <a:rPr lang="en-GB" dirty="0">
                <a:solidFill>
                  <a:srgbClr val="008000"/>
                </a:solidFill>
              </a:rPr>
              <a:t>(</a:t>
            </a:r>
            <a:r>
              <a:rPr lang="en-GB" dirty="0" smtClean="0">
                <a:solidFill>
                  <a:srgbClr val="008000"/>
                </a:solidFill>
              </a:rPr>
              <a:t>M</a:t>
            </a:r>
            <a:r>
              <a:rPr lang="en-GB" cap="all" baseline="-25000" dirty="0" smtClean="0">
                <a:solidFill>
                  <a:srgbClr val="008000"/>
                </a:solidFill>
              </a:rPr>
              <a:t>B</a:t>
            </a:r>
            <a:r>
              <a:rPr lang="en-GB" cap="all" dirty="0" smtClean="0">
                <a:solidFill>
                  <a:srgbClr val="008000"/>
                </a:solidFill>
              </a:rPr>
              <a:t>)</a:t>
            </a:r>
            <a:r>
              <a:rPr lang="en-GB" cap="all" baseline="30000" dirty="0" smtClean="0">
                <a:solidFill>
                  <a:srgbClr val="008000"/>
                </a:solidFill>
              </a:rPr>
              <a:t>-</a:t>
            </a:r>
            <a:r>
              <a:rPr lang="en-GB" cap="all" baseline="30000" dirty="0">
                <a:solidFill>
                  <a:srgbClr val="008000"/>
                </a:solidFill>
              </a:rPr>
              <a:t>1</a:t>
            </a:r>
            <a:r>
              <a:rPr lang="en-GB" cap="all" dirty="0" smtClean="0"/>
              <a:t> = </a:t>
            </a:r>
            <a:r>
              <a:rPr lang="en-GB" b="1" dirty="0" smtClean="0">
                <a:solidFill>
                  <a:srgbClr val="FF0000"/>
                </a:solidFill>
              </a:rPr>
              <a:t>X</a:t>
            </a:r>
            <a:r>
              <a:rPr lang="en-GB" b="1" cap="all" baseline="-25000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X</a:t>
            </a:r>
            <a:r>
              <a:rPr lang="en-GB" b="1" cap="all" baseline="-25000" dirty="0" smtClean="0">
                <a:solidFill>
                  <a:srgbClr val="FF0000"/>
                </a:solidFill>
              </a:rPr>
              <a:t>B</a:t>
            </a:r>
            <a:r>
              <a:rPr lang="en-GB" cap="al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</p:spPr>
        <p:txBody>
          <a:bodyPr/>
          <a:lstStyle/>
          <a:p>
            <a:r>
              <a:rPr lang="en-GB" sz="32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DataSHIELD?</a:t>
            </a:r>
            <a:endParaRPr lang="en-GB" sz="3200" kern="0" dirty="0">
              <a:solidFill>
                <a:srgbClr val="FD9F0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08912" cy="5976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Horizontal DataSHIELD</a:t>
            </a:r>
            <a:r>
              <a:rPr lang="en-GB" sz="2800" b="1" dirty="0" smtClean="0"/>
              <a:t> </a:t>
            </a:r>
            <a:r>
              <a:rPr lang="en-GB" sz="2800" dirty="0" smtClean="0"/>
              <a:t>multi-site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Secured IPD meta-analysis or study-level meta-analysis where different studies hold the same variables on different individuals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Data remains behind firewall of study holding data (but could be a formal repository) and is invisible and unobtainable externally. Appropriate disclosure settings under control of data controller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Open-source freeware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Horizontal DataSHIELD </a:t>
            </a:r>
            <a:r>
              <a:rPr lang="en-GB" sz="2800" dirty="0" smtClean="0"/>
              <a:t>single site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Open-source freeware approach to creating a secure data enclave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Vertical DataSHIELD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Ultra-secure analysis of very sensitive linked data where </a:t>
            </a:r>
            <a:r>
              <a:rPr lang="en-GB" sz="2300" dirty="0"/>
              <a:t>n</a:t>
            </a:r>
            <a:r>
              <a:rPr lang="en-GB" sz="2300" dirty="0" smtClean="0"/>
              <a:t>o source is prepared for its linked data to be held by any other sources or a trusted third party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Securing </a:t>
            </a:r>
            <a:r>
              <a:rPr lang="en-GB" sz="2300" dirty="0"/>
              <a:t>the linkage process itself (possibly</a:t>
            </a:r>
            <a:r>
              <a:rPr lang="en-GB" sz="2300" dirty="0" smtClean="0"/>
              <a:t>!)</a:t>
            </a:r>
            <a:endParaRPr lang="en-GB" sz="23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Single site Horizontal DataSHIELD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Post-publication “open access” to sensitive data</a:t>
            </a:r>
            <a:endParaRPr lang="en-GB" sz="23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/>
              <a:t>“Open access” to simple descriptive stats from rigorously </a:t>
            </a:r>
            <a:r>
              <a:rPr lang="en-GB" sz="2300" dirty="0" err="1"/>
              <a:t>governanced</a:t>
            </a:r>
            <a:r>
              <a:rPr lang="en-GB" sz="2300" dirty="0"/>
              <a:t> studies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Analytic access to sensitive (but not ultra-sensitive) linked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Analytic access to data collected by researchers in resource-poor regions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9441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751504" y="152075"/>
            <a:ext cx="2608466" cy="1366444"/>
          </a:xfrm>
          <a:prstGeom prst="rect">
            <a:avLst/>
          </a:prstGeom>
          <a:solidFill>
            <a:schemeClr val="bg1">
              <a:lumMod val="5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180000" rIns="0" bIns="0" anchor="ctr"/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Individual level data  or disclosive analysis not transmitted or seen outside repository</a:t>
            </a:r>
          </a:p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GB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867249" y="1041671"/>
          <a:ext cx="3149723" cy="1070890"/>
        </p:xfrm>
        <a:graphic>
          <a:graphicData uri="http://schemas.openxmlformats.org/drawingml/2006/table">
            <a:tbl>
              <a:tblPr/>
              <a:tblGrid>
                <a:gridCol w="807241"/>
                <a:gridCol w="789906"/>
                <a:gridCol w="789906"/>
                <a:gridCol w="762670"/>
              </a:tblGrid>
              <a:tr h="28714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</a:p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5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70.56657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7646.29164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70">
                <a:tc>
                  <a:txBody>
                    <a:bodyPr/>
                    <a:lstStyle/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65.39412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382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372216" y="170056"/>
            <a:ext cx="3876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u="sng" dirty="0" smtClean="0">
                <a:solidFill>
                  <a:schemeClr val="bg1"/>
                </a:solidFill>
                <a:latin typeface="Calibri" pitchFamily="34" charset="0"/>
              </a:rPr>
              <a:t>SUMMARY STATISTICS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r>
              <a:rPr lang="en-GB" sz="1800" baseline="-250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[36,  487.2951,  487.2951,  149</a:t>
            </a:r>
            <a:r>
              <a:rPr lang="en-GB" sz="1000" b="1" dirty="0" smtClean="0">
                <a:solidFill>
                  <a:schemeClr val="bg1"/>
                </a:solidFill>
                <a:latin typeface="Calibri" pitchFamily="34" charset="0"/>
              </a:rPr>
              <a:t>]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860" y="130628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IM</a:t>
            </a:r>
            <a:r>
              <a:rPr lang="en-GB" sz="1800" baseline="-250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GB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9896" y="121008"/>
            <a:ext cx="5214192" cy="1607556"/>
          </a:xfrm>
          <a:prstGeom prst="rect">
            <a:avLst/>
          </a:prstGeom>
          <a:solidFill>
            <a:schemeClr val="bg1">
              <a:lumMod val="5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180000" tIns="180000" rIns="180000" bIns="180000" anchor="t"/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A proposal: securing linked data on Farr/ADRN secure enclave behind Horizontal DataSHIELD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433121" y="3822562"/>
            <a:ext cx="1887536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Linked datasets in secure enclave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7479743" y="2679273"/>
            <a:ext cx="548641" cy="917258"/>
            <a:chOff x="5832" y="2789"/>
            <a:chExt cx="384" cy="642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2" y="2789"/>
              <a:ext cx="384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976" y="3173"/>
              <a:ext cx="156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b="1" dirty="0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20" name="Line 32"/>
          <p:cNvSpPr>
            <a:spLocks noChangeAspect="1" noChangeShapeType="1"/>
          </p:cNvSpPr>
          <p:nvPr/>
        </p:nvSpPr>
        <p:spPr bwMode="auto">
          <a:xfrm rot="19620000" flipV="1">
            <a:off x="4966002" y="3461524"/>
            <a:ext cx="1224000" cy="2177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5" name="Text Box 36"/>
          <p:cNvSpPr txBox="1">
            <a:spLocks noChangeAspect="1" noChangeArrowheads="1"/>
          </p:cNvSpPr>
          <p:nvPr/>
        </p:nvSpPr>
        <p:spPr bwMode="auto">
          <a:xfrm rot="19620000">
            <a:off x="4996182" y="3209043"/>
            <a:ext cx="961674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Web services</a:t>
            </a:r>
          </a:p>
        </p:txBody>
      </p:sp>
      <p:sp>
        <p:nvSpPr>
          <p:cNvPr id="35" name="Oval 11"/>
          <p:cNvSpPr>
            <a:spLocks noChangeAspect="1" noChangeArrowheads="1"/>
          </p:cNvSpPr>
          <p:nvPr/>
        </p:nvSpPr>
        <p:spPr bwMode="auto">
          <a:xfrm>
            <a:off x="6331857" y="1958564"/>
            <a:ext cx="1447760" cy="1369843"/>
          </a:xfrm>
          <a:prstGeom prst="ellipse">
            <a:avLst/>
          </a:prstGeom>
          <a:gradFill rotWithShape="0">
            <a:gsLst>
              <a:gs pos="0">
                <a:srgbClr val="F9DEAD"/>
              </a:gs>
              <a:gs pos="100000">
                <a:srgbClr val="F4BD5A"/>
              </a:gs>
            </a:gsLst>
            <a:lin ang="5400000" scaled="1"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i="1" dirty="0" smtClean="0">
                <a:solidFill>
                  <a:srgbClr val="FF0000"/>
                </a:solidFill>
                <a:latin typeface="Calibri" pitchFamily="34" charset="0"/>
              </a:rPr>
              <a:t>ALSPAC</a:t>
            </a:r>
            <a:r>
              <a:rPr lang="en-CA" sz="1200" b="1" dirty="0" smtClean="0">
                <a:solidFill>
                  <a:srgbClr val="000000"/>
                </a:solidFill>
                <a:latin typeface="Calibri" pitchFamily="34" charset="0"/>
              </a:rPr>
              <a:t> data linked to </a:t>
            </a:r>
            <a:r>
              <a:rPr lang="en-CA" sz="1200" b="1" i="1" dirty="0" smtClean="0">
                <a:solidFill>
                  <a:srgbClr val="FF0000"/>
                </a:solidFill>
                <a:latin typeface="Calibri" pitchFamily="34" charset="0"/>
              </a:rPr>
              <a:t>National Pupil database</a:t>
            </a:r>
          </a:p>
        </p:txBody>
      </p:sp>
      <p:sp>
        <p:nvSpPr>
          <p:cNvPr id="44" name="Arc 2"/>
          <p:cNvSpPr>
            <a:spLocks noChangeAspect="1"/>
          </p:cNvSpPr>
          <p:nvPr/>
        </p:nvSpPr>
        <p:spPr bwMode="auto">
          <a:xfrm rot="12060000">
            <a:off x="6064931" y="2515391"/>
            <a:ext cx="833649" cy="83364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1F497D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1"/>
          <p:cNvSpPr>
            <a:spLocks noChangeAspect="1" noChangeArrowheads="1"/>
          </p:cNvSpPr>
          <p:nvPr/>
        </p:nvSpPr>
        <p:spPr bwMode="auto">
          <a:xfrm>
            <a:off x="4035742" y="3678329"/>
            <a:ext cx="1047415" cy="991042"/>
          </a:xfrm>
          <a:prstGeom prst="ellipse">
            <a:avLst/>
          </a:prstGeom>
          <a:gradFill rotWithShape="0">
            <a:gsLst>
              <a:gs pos="10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44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Farr</a:t>
            </a:r>
          </a:p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ADRN</a:t>
            </a:r>
          </a:p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Portal</a:t>
            </a:r>
            <a:endParaRPr lang="en-CA" sz="1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1600" y="4877494"/>
            <a:ext cx="2982786" cy="1185526"/>
            <a:chOff x="971600" y="5165526"/>
            <a:chExt cx="2982786" cy="1185526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971600" y="5725151"/>
              <a:ext cx="692943" cy="548640"/>
              <a:chOff x="3829" y="3344"/>
              <a:chExt cx="485" cy="384"/>
            </a:xfrm>
          </p:grpSpPr>
          <p:pic>
            <p:nvPicPr>
              <p:cNvPr id="37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30" y="3344"/>
                <a:ext cx="384" cy="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3829" y="3450"/>
                <a:ext cx="156" cy="2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822960" algn="l"/>
                    <a:tab pos="1645920" algn="l"/>
                    <a:tab pos="2468880" algn="l"/>
                    <a:tab pos="3291840" algn="l"/>
                    <a:tab pos="4114800" algn="l"/>
                    <a:tab pos="4937760" algn="l"/>
                    <a:tab pos="5760720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CA" b="1" dirty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6670" y="5445224"/>
              <a:ext cx="887253" cy="905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627784" y="5888305"/>
              <a:ext cx="609142" cy="2769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b="1" dirty="0" smtClean="0">
                  <a:latin typeface="Calibri" pitchFamily="34" charset="0"/>
                </a:rPr>
                <a:t>User 3</a:t>
              </a:r>
              <a:endParaRPr lang="en-US" sz="1800" b="1" dirty="0" smtClean="0">
                <a:latin typeface="Calibri" pitchFamily="34" charset="0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 rot="19800000">
              <a:off x="2905258" y="5239163"/>
              <a:ext cx="961674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Web services</a:t>
              </a:r>
            </a:p>
          </p:txBody>
        </p:sp>
        <p:sp>
          <p:nvSpPr>
            <p:cNvPr id="51" name="Line 32"/>
            <p:cNvSpPr>
              <a:spLocks noChangeAspect="1" noChangeShapeType="1"/>
            </p:cNvSpPr>
            <p:nvPr/>
          </p:nvSpPr>
          <p:spPr bwMode="auto">
            <a:xfrm rot="19800000" flipV="1">
              <a:off x="2608042" y="5165526"/>
              <a:ext cx="1346344" cy="2401"/>
            </a:xfrm>
            <a:prstGeom prst="line">
              <a:avLst/>
            </a:prstGeom>
            <a:noFill/>
            <a:ln w="38160">
              <a:solidFill>
                <a:srgbClr val="3399FF"/>
              </a:solidFill>
              <a:prstDash val="sysDash"/>
              <a:miter lim="800000"/>
              <a:headEnd type="triangle" w="med" len="med"/>
              <a:tailEnd type="triangle" w="med" len="med"/>
            </a:ln>
            <a:effectLst/>
          </p:spPr>
          <p:txBody>
            <a:bodyPr lIns="82296" tIns="41148" rIns="82296" bIns="41148"/>
            <a:lstStyle/>
            <a:p>
              <a:endParaRPr lang="en-GB"/>
            </a:p>
          </p:txBody>
        </p:sp>
      </p:grpSp>
      <p:grpSp>
        <p:nvGrpSpPr>
          <p:cNvPr id="70" name="Group 19"/>
          <p:cNvGrpSpPr>
            <a:grpSpLocks/>
          </p:cNvGrpSpPr>
          <p:nvPr/>
        </p:nvGrpSpPr>
        <p:grpSpPr bwMode="auto">
          <a:xfrm>
            <a:off x="6948264" y="4941168"/>
            <a:ext cx="548641" cy="917258"/>
            <a:chOff x="5832" y="2789"/>
            <a:chExt cx="384" cy="642"/>
          </a:xfrm>
        </p:grpSpPr>
        <p:pic>
          <p:nvPicPr>
            <p:cNvPr id="75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2" y="2789"/>
              <a:ext cx="384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5976" y="3173"/>
              <a:ext cx="156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b="1" dirty="0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71" name="Line 32"/>
          <p:cNvSpPr>
            <a:spLocks noChangeAspect="1" noChangeShapeType="1"/>
          </p:cNvSpPr>
          <p:nvPr/>
        </p:nvSpPr>
        <p:spPr bwMode="auto">
          <a:xfrm rot="2340000" flipV="1">
            <a:off x="4868241" y="4873719"/>
            <a:ext cx="807806" cy="1441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 rot="2340000">
            <a:off x="4964684" y="4643699"/>
            <a:ext cx="961674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Web services</a:t>
            </a:r>
          </a:p>
        </p:txBody>
      </p:sp>
      <p:sp>
        <p:nvSpPr>
          <p:cNvPr id="73" name="Oval 11"/>
          <p:cNvSpPr>
            <a:spLocks noChangeAspect="1" noChangeArrowheads="1"/>
          </p:cNvSpPr>
          <p:nvPr/>
        </p:nvSpPr>
        <p:spPr bwMode="auto">
          <a:xfrm>
            <a:off x="5813565" y="4902809"/>
            <a:ext cx="1449617" cy="1371600"/>
          </a:xfrm>
          <a:prstGeom prst="ellipse">
            <a:avLst/>
          </a:prstGeom>
          <a:gradFill rotWithShape="0">
            <a:gsLst>
              <a:gs pos="0">
                <a:srgbClr val="F9DEAD"/>
              </a:gs>
              <a:gs pos="100000">
                <a:srgbClr val="F4BD5A"/>
              </a:gs>
            </a:gsLst>
            <a:lin ang="5400000" scaled="1"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i="1" dirty="0" smtClean="0">
                <a:solidFill>
                  <a:srgbClr val="FF0000"/>
                </a:solidFill>
                <a:latin typeface="Calibri" pitchFamily="34" charset="0"/>
              </a:rPr>
              <a:t>NHS WALES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dirty="0" smtClean="0">
                <a:solidFill>
                  <a:srgbClr val="000000"/>
                </a:solidFill>
                <a:latin typeface="Calibri" pitchFamily="34" charset="0"/>
              </a:rPr>
              <a:t>Outpatient data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dirty="0" smtClean="0">
                <a:solidFill>
                  <a:srgbClr val="000000"/>
                </a:solidFill>
                <a:latin typeface="Calibri" pitchFamily="34" charset="0"/>
              </a:rPr>
              <a:t>Emergency </a:t>
            </a:r>
            <a:r>
              <a:rPr lang="en-CA" sz="1200" b="1" dirty="0" err="1" smtClean="0">
                <a:solidFill>
                  <a:srgbClr val="000000"/>
                </a:solidFill>
                <a:latin typeface="Calibri" pitchFamily="34" charset="0"/>
              </a:rPr>
              <a:t>dept</a:t>
            </a:r>
            <a:r>
              <a:rPr lang="en-CA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dirty="0" smtClean="0">
                <a:solidFill>
                  <a:srgbClr val="000000"/>
                </a:solidFill>
                <a:latin typeface="Calibri" pitchFamily="34" charset="0"/>
              </a:rPr>
              <a:t>Patient episode database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CA" sz="1200" b="1" i="1" dirty="0" smtClean="0">
                <a:solidFill>
                  <a:srgbClr val="FF0000"/>
                </a:solidFill>
                <a:latin typeface="Calibri" pitchFamily="34" charset="0"/>
              </a:rPr>
              <a:t>UK Biobank</a:t>
            </a:r>
          </a:p>
        </p:txBody>
      </p:sp>
      <p:sp>
        <p:nvSpPr>
          <p:cNvPr id="74" name="Arc 2"/>
          <p:cNvSpPr>
            <a:spLocks noChangeAspect="1"/>
          </p:cNvSpPr>
          <p:nvPr/>
        </p:nvSpPr>
        <p:spPr bwMode="auto">
          <a:xfrm rot="15180000">
            <a:off x="5564720" y="4937317"/>
            <a:ext cx="827305" cy="8273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1F497D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8" name="Group 19"/>
          <p:cNvGrpSpPr>
            <a:grpSpLocks/>
          </p:cNvGrpSpPr>
          <p:nvPr/>
        </p:nvGrpSpPr>
        <p:grpSpPr bwMode="auto">
          <a:xfrm>
            <a:off x="395536" y="3966683"/>
            <a:ext cx="692943" cy="548640"/>
            <a:chOff x="3829" y="3344"/>
            <a:chExt cx="485" cy="384"/>
          </a:xfrm>
        </p:grpSpPr>
        <p:pic>
          <p:nvPicPr>
            <p:cNvPr id="83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0" y="3344"/>
              <a:ext cx="384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4" name="Text Box 21"/>
            <p:cNvSpPr txBox="1">
              <a:spLocks noChangeArrowheads="1"/>
            </p:cNvSpPr>
            <p:nvPr/>
          </p:nvSpPr>
          <p:spPr bwMode="auto">
            <a:xfrm>
              <a:off x="3829" y="3450"/>
              <a:ext cx="156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b="1" dirty="0">
                  <a:solidFill>
                    <a:srgbClr val="000000"/>
                  </a:solidFill>
                </a:rPr>
                <a:t>R</a:t>
              </a:r>
            </a:p>
          </p:txBody>
        </p:sp>
      </p:grp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606" y="3686756"/>
            <a:ext cx="887253" cy="90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2051720" y="4129837"/>
            <a:ext cx="609142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b="1" dirty="0" smtClean="0">
                <a:latin typeface="Calibri" pitchFamily="34" charset="0"/>
              </a:rPr>
              <a:t>User 2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2756089" y="3753328"/>
            <a:ext cx="961674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Web services</a:t>
            </a:r>
          </a:p>
        </p:txBody>
      </p:sp>
      <p:sp>
        <p:nvSpPr>
          <p:cNvPr id="82" name="Line 32"/>
          <p:cNvSpPr>
            <a:spLocks noChangeAspect="1" noChangeShapeType="1"/>
          </p:cNvSpPr>
          <p:nvPr/>
        </p:nvSpPr>
        <p:spPr bwMode="auto">
          <a:xfrm flipV="1">
            <a:off x="2545260" y="4054370"/>
            <a:ext cx="1346344" cy="2401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grpSp>
        <p:nvGrpSpPr>
          <p:cNvPr id="86" name="Group 19"/>
          <p:cNvGrpSpPr>
            <a:grpSpLocks/>
          </p:cNvGrpSpPr>
          <p:nvPr/>
        </p:nvGrpSpPr>
        <p:grpSpPr bwMode="auto">
          <a:xfrm>
            <a:off x="1298562" y="2196759"/>
            <a:ext cx="692943" cy="548640"/>
            <a:chOff x="3829" y="3344"/>
            <a:chExt cx="485" cy="384"/>
          </a:xfrm>
        </p:grpSpPr>
        <p:pic>
          <p:nvPicPr>
            <p:cNvPr id="91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0" y="3344"/>
              <a:ext cx="384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3829" y="3450"/>
              <a:ext cx="156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CA" b="1" dirty="0">
                  <a:solidFill>
                    <a:srgbClr val="000000"/>
                  </a:solidFill>
                </a:rPr>
                <a:t>R</a:t>
              </a:r>
            </a:p>
          </p:txBody>
        </p:sp>
      </p:grp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632" y="1916832"/>
            <a:ext cx="887253" cy="90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954746" y="2359913"/>
            <a:ext cx="609142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b="1" dirty="0" smtClean="0">
                <a:latin typeface="Calibri" pitchFamily="34" charset="0"/>
              </a:rPr>
              <a:t>User 1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89" name="Text Box 36"/>
          <p:cNvSpPr txBox="1">
            <a:spLocks noChangeArrowheads="1"/>
          </p:cNvSpPr>
          <p:nvPr/>
        </p:nvSpPr>
        <p:spPr bwMode="auto">
          <a:xfrm rot="2220000">
            <a:off x="3146096" y="3033854"/>
            <a:ext cx="961674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Web services</a:t>
            </a:r>
          </a:p>
        </p:txBody>
      </p:sp>
      <p:sp>
        <p:nvSpPr>
          <p:cNvPr id="90" name="Line 32"/>
          <p:cNvSpPr>
            <a:spLocks noChangeAspect="1" noChangeShapeType="1"/>
          </p:cNvSpPr>
          <p:nvPr/>
        </p:nvSpPr>
        <p:spPr bwMode="auto">
          <a:xfrm rot="2220000" flipV="1">
            <a:off x="2817793" y="3287084"/>
            <a:ext cx="1346344" cy="2401"/>
          </a:xfrm>
          <a:prstGeom prst="line">
            <a:avLst/>
          </a:prstGeom>
          <a:noFill/>
          <a:ln w="38160">
            <a:solidFill>
              <a:srgbClr val="3399FF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149896" y="2861297"/>
            <a:ext cx="1567542" cy="590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User community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48" y="2862064"/>
            <a:ext cx="762000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THANK YOU FOR LISTENING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58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848872" cy="1656184"/>
          </a:xfrm>
        </p:spPr>
        <p:txBody>
          <a:bodyPr>
            <a:noAutofit/>
          </a:bodyPr>
          <a:lstStyle/>
          <a:p>
            <a:r>
              <a:rPr lang="en-GB" sz="4000" kern="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Constraints and barriers to sharing and combining </a:t>
            </a:r>
            <a:r>
              <a:rPr lang="en-GB" sz="40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individual-level data (microdata)</a:t>
            </a:r>
            <a:endParaRPr lang="en-GB" sz="4000" kern="0" dirty="0">
              <a:solidFill>
                <a:srgbClr val="FD9F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08920"/>
            <a:ext cx="8445624" cy="301379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Ethico-legal or other governance restrictions</a:t>
            </a:r>
          </a:p>
          <a:p>
            <a:r>
              <a:rPr lang="en-GB" sz="3200" dirty="0" smtClean="0"/>
              <a:t>Maintaining control of intellectual property</a:t>
            </a:r>
          </a:p>
          <a:p>
            <a:r>
              <a:rPr lang="en-GB" sz="3200" dirty="0" smtClean="0"/>
              <a:t>Physical size of data</a:t>
            </a:r>
          </a:p>
          <a:p>
            <a:endParaRPr lang="en-GB" sz="32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76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94" y="548681"/>
            <a:ext cx="7573962" cy="720079"/>
          </a:xfrm>
        </p:spPr>
        <p:txBody>
          <a:bodyPr/>
          <a:lstStyle/>
          <a:p>
            <a:r>
              <a:rPr lang="en-GB" sz="40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DataSHIELD approach</a:t>
            </a:r>
            <a:endParaRPr lang="en-GB" sz="4000" kern="0" dirty="0">
              <a:solidFill>
                <a:srgbClr val="FD9F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7987139" cy="446449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Take “analysis to data” ….. not “data to analysis”</a:t>
            </a:r>
          </a:p>
          <a:p>
            <a:r>
              <a:rPr lang="en-GB" sz="2800" dirty="0" smtClean="0"/>
              <a:t>Leave the data to be analysed on local servers behind the firewalls where they usually reside</a:t>
            </a:r>
          </a:p>
          <a:p>
            <a:r>
              <a:rPr lang="en-GB" sz="2800" dirty="0" smtClean="0"/>
              <a:t>The analysis centre </a:t>
            </a:r>
            <a:r>
              <a:rPr lang="en-GB" sz="2800" i="1" dirty="0" smtClean="0"/>
              <a:t>co-ordinates</a:t>
            </a:r>
            <a:r>
              <a:rPr lang="en-GB" sz="2800" dirty="0" smtClean="0"/>
              <a:t> parallelised analyses in all studies simultaneously</a:t>
            </a:r>
          </a:p>
          <a:p>
            <a:r>
              <a:rPr lang="en-GB" sz="2800" dirty="0" smtClean="0"/>
              <a:t>Tie analyses together with non-disclosive information: (</a:t>
            </a:r>
            <a:r>
              <a:rPr lang="en-GB" sz="2800" dirty="0" err="1" smtClean="0"/>
              <a:t>i</a:t>
            </a:r>
            <a:r>
              <a:rPr lang="en-GB" sz="2800" dirty="0" smtClean="0"/>
              <a:t>) non-disclosive statistics</a:t>
            </a:r>
            <a:r>
              <a:rPr lang="en-GB" sz="2800" i="1" dirty="0" smtClean="0"/>
              <a:t> </a:t>
            </a:r>
            <a:r>
              <a:rPr lang="en-GB" sz="2800" dirty="0" smtClean="0"/>
              <a:t>of an appropriate nature (ideally </a:t>
            </a:r>
            <a:r>
              <a:rPr lang="en-GB" sz="2800" i="1" dirty="0" smtClean="0"/>
              <a:t>sufficient</a:t>
            </a:r>
            <a:r>
              <a:rPr lang="en-GB" sz="2800" dirty="0" smtClean="0"/>
              <a:t> </a:t>
            </a:r>
            <a:r>
              <a:rPr lang="en-GB" sz="2800" i="1" dirty="0" smtClean="0"/>
              <a:t>statistics</a:t>
            </a:r>
            <a:r>
              <a:rPr lang="en-GB" sz="2800" dirty="0" smtClean="0"/>
              <a:t>); (ii) encrypted information that can be decrypted as a final step of processing</a:t>
            </a:r>
          </a:p>
          <a:p>
            <a:r>
              <a:rPr lang="en-GB" sz="2800" dirty="0" smtClean="0"/>
              <a:t>Analytic processing - </a:t>
            </a:r>
            <a:r>
              <a:rPr lang="en-GB" sz="2800" i="1" dirty="0" smtClean="0"/>
              <a:t>and options for disclosure control</a:t>
            </a:r>
            <a:r>
              <a:rPr lang="en-GB" sz="2800" dirty="0" smtClean="0"/>
              <a:t> - located </a:t>
            </a:r>
            <a:r>
              <a:rPr lang="en-GB" sz="2800" u="sng" dirty="0" smtClean="0"/>
              <a:t>with the data</a:t>
            </a:r>
            <a:endParaRPr lang="en-GB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7090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560840" cy="126188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DataSHIELD: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</a:t>
            </a:r>
            <a:r>
              <a:rPr lang="en-GB" sz="2400" dirty="0" smtClean="0">
                <a:solidFill>
                  <a:schemeClr val="bg1"/>
                </a:solidFill>
              </a:rPr>
              <a:t>ata </a:t>
            </a:r>
            <a:r>
              <a:rPr lang="en-GB" sz="2400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>
                <a:solidFill>
                  <a:schemeClr val="bg1"/>
                </a:solidFill>
              </a:rPr>
              <a:t>ggregation </a:t>
            </a:r>
            <a:r>
              <a:rPr lang="en-GB" sz="24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chemeClr val="bg1"/>
                </a:solidFill>
              </a:rPr>
              <a:t>hrough </a:t>
            </a:r>
            <a:r>
              <a:rPr lang="en-GB" sz="2400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>
                <a:solidFill>
                  <a:schemeClr val="bg1"/>
                </a:solidFill>
              </a:rPr>
              <a:t>nonymous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>
                <a:solidFill>
                  <a:schemeClr val="bg1"/>
                </a:solidFill>
              </a:rPr>
              <a:t>ummary-statistics from </a:t>
            </a:r>
            <a:r>
              <a:rPr lang="en-GB" sz="2400" dirty="0" smtClean="0">
                <a:solidFill>
                  <a:srgbClr val="FF0000"/>
                </a:solidFill>
              </a:rPr>
              <a:t>H</a:t>
            </a:r>
            <a:r>
              <a:rPr lang="en-GB" sz="2400" dirty="0" smtClean="0">
                <a:solidFill>
                  <a:schemeClr val="bg1"/>
                </a:solidFill>
              </a:rPr>
              <a:t>armonized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>
                <a:solidFill>
                  <a:schemeClr val="bg1"/>
                </a:solidFill>
              </a:rPr>
              <a:t>ndividual-</a:t>
            </a:r>
            <a:r>
              <a:rPr lang="en-GB" sz="2400" dirty="0" err="1">
                <a:solidFill>
                  <a:schemeClr val="bg1"/>
                </a:solidFill>
              </a:rPr>
              <a:t>l</a:t>
            </a:r>
            <a:r>
              <a:rPr lang="en-GB" sz="2400" dirty="0" err="1" smtClean="0">
                <a:solidFill>
                  <a:schemeClr val="bg1"/>
                </a:solidFill>
              </a:rPr>
              <a:t>ev</a:t>
            </a:r>
            <a:r>
              <a:rPr lang="en-GB" sz="2400" dirty="0" err="1">
                <a:solidFill>
                  <a:srgbClr val="FF0000"/>
                </a:solidFill>
              </a:rPr>
              <a:t>EL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D</a:t>
            </a:r>
            <a:r>
              <a:rPr lang="en-GB" sz="2400" dirty="0" smtClean="0">
                <a:solidFill>
                  <a:schemeClr val="bg1"/>
                </a:solidFill>
              </a:rPr>
              <a:t>atabases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24332"/>
            <a:ext cx="6264696" cy="4104456"/>
          </a:xfrm>
          <a:prstGeom prst="rect">
            <a:avLst/>
          </a:prstGeom>
          <a:gradFill flip="none" rotWithShape="1">
            <a:gsLst>
              <a:gs pos="0">
                <a:srgbClr val="F9DEAD"/>
              </a:gs>
              <a:gs pos="100000">
                <a:srgbClr val="F4BD5A"/>
              </a:gs>
            </a:gsLst>
            <a:lin ang="0" scaled="1"/>
            <a:tileRect/>
          </a:gradFill>
          <a:ln w="28440">
            <a:solidFill>
              <a:srgbClr val="F89B34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t"/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Horizontal DataSHIELD</a:t>
            </a:r>
          </a:p>
          <a:p>
            <a:pPr marL="637200" lvl="1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Different sources hold all variables but on different individuals</a:t>
            </a:r>
          </a:p>
          <a:p>
            <a:pPr marL="637200" lvl="1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Secure meta-analysis (IPD and Study-Level)</a:t>
            </a:r>
          </a:p>
          <a:p>
            <a:pPr marL="637200" lvl="1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Secure single-site analysis</a:t>
            </a:r>
          </a:p>
          <a:p>
            <a:pPr marL="342900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Vertical DataSHIELD</a:t>
            </a:r>
          </a:p>
          <a:p>
            <a:pPr marL="800100" lvl="1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Different sources hold different variables on the same individuals</a:t>
            </a:r>
          </a:p>
          <a:p>
            <a:pPr marL="800100" lvl="1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Secure processing and analysis of linked data without bringing the data together</a:t>
            </a:r>
          </a:p>
        </p:txBody>
      </p:sp>
    </p:spTree>
    <p:extLst>
      <p:ext uri="{BB962C8B-B14F-4D97-AF65-F5344CB8AC3E}">
        <p14:creationId xmlns:p14="http://schemas.microsoft.com/office/powerpoint/2010/main" val="6289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/>
          <a:srcRect l="17500" r="17381" b="18671"/>
          <a:stretch>
            <a:fillRect/>
          </a:stretch>
        </p:blipFill>
        <p:spPr bwMode="auto">
          <a:xfrm>
            <a:off x="2987824" y="692696"/>
            <a:ext cx="4868851" cy="48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150004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noProof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Horizontal DataSHIELD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D9F0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903249"/>
            <a:ext cx="1867171" cy="1841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t"/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Can be used as equivalent to full individual level analysis or to study level meta-analysis</a:t>
            </a:r>
          </a:p>
          <a:p>
            <a:pPr marL="342900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53414"/>
            <a:ext cx="2592288" cy="465184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lIns="72000" tIns="72000" rIns="72000" bIns="72000" anchor="t"/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1800" b="1" dirty="0">
                <a:solidFill>
                  <a:schemeClr val="bg1"/>
                </a:solidFill>
                <a:latin typeface="Calibri" pitchFamily="34" charset="0"/>
              </a:rPr>
              <a:t>One step analyses: </a:t>
            </a:r>
            <a:r>
              <a:rPr lang="en-GB" sz="1800" b="1" i="1" dirty="0" smtClean="0">
                <a:solidFill>
                  <a:schemeClr val="bg1"/>
                </a:solidFill>
                <a:latin typeface="Calibri" pitchFamily="34" charset="0"/>
              </a:rPr>
              <a:t>e.g.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800" b="1" u="sng" dirty="0" smtClean="0">
                <a:solidFill>
                  <a:schemeClr val="bg1"/>
                </a:solidFill>
                <a:latin typeface="Calibri" pitchFamily="34" charset="0"/>
              </a:rPr>
              <a:t>ds.table2D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 - request </a:t>
            </a:r>
            <a:r>
              <a:rPr lang="en-GB" sz="1800" b="1" dirty="0">
                <a:solidFill>
                  <a:schemeClr val="bg1"/>
                </a:solidFill>
                <a:latin typeface="Calibri" pitchFamily="34" charset="0"/>
              </a:rPr>
              <a:t>non-disclosive output from all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sources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Multi-step analyses: </a:t>
            </a:r>
            <a:r>
              <a:rPr lang="en-GB" b="1" i="1" dirty="0" smtClean="0">
                <a:solidFill>
                  <a:schemeClr val="bg1"/>
                </a:solidFill>
                <a:latin typeface="Calibri" pitchFamily="34" charset="0"/>
              </a:rPr>
              <a:t>e.g.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 err="1" smtClean="0">
                <a:solidFill>
                  <a:schemeClr val="bg1"/>
                </a:solidFill>
                <a:latin typeface="Calibri" pitchFamily="34" charset="0"/>
              </a:rPr>
              <a:t>ds.lexis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– set up and then request</a:t>
            </a:r>
            <a:endParaRPr lang="en-GB" sz="18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1800" b="1" dirty="0">
                <a:solidFill>
                  <a:schemeClr val="bg1"/>
                </a:solidFill>
                <a:latin typeface="Calibri" pitchFamily="34" charset="0"/>
              </a:rPr>
              <a:t>Iterative analyses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1800" b="1" i="1" dirty="0" smtClean="0">
                <a:solidFill>
                  <a:schemeClr val="bg1"/>
                </a:solidFill>
                <a:latin typeface="Calibri" pitchFamily="34" charset="0"/>
              </a:rPr>
              <a:t>e.g.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800" b="1" u="sng" dirty="0" smtClean="0">
                <a:solidFill>
                  <a:schemeClr val="bg1"/>
                </a:solidFill>
                <a:latin typeface="Calibri" pitchFamily="34" charset="0"/>
              </a:rPr>
              <a:t>ds.glm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 - parallel </a:t>
            </a:r>
            <a:r>
              <a:rPr lang="en-GB" sz="1800" b="1" dirty="0">
                <a:solidFill>
                  <a:schemeClr val="bg1"/>
                </a:solidFill>
                <a:latin typeface="Calibri" pitchFamily="34" charset="0"/>
              </a:rPr>
              <a:t>processes linked together by non-identifying summary statistics – e.g. for </a:t>
            </a:r>
            <a:r>
              <a:rPr lang="en-GB" sz="1800" b="1" dirty="0" err="1">
                <a:solidFill>
                  <a:schemeClr val="bg1"/>
                </a:solidFill>
                <a:latin typeface="Calibri" pitchFamily="34" charset="0"/>
              </a:rPr>
              <a:t>glm</a:t>
            </a:r>
            <a:r>
              <a:rPr lang="en-GB" sz="1800" b="1" dirty="0">
                <a:solidFill>
                  <a:schemeClr val="bg1"/>
                </a:solidFill>
                <a:latin typeface="Calibri" pitchFamily="34" charset="0"/>
              </a:rPr>
              <a:t> = score vectors and information matrices</a:t>
            </a:r>
          </a:p>
          <a:p>
            <a:pPr>
              <a:spcAft>
                <a:spcPts val="1200"/>
              </a:spcAft>
              <a:buSzPct val="150000"/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 l="17500" r="17381" b="18671"/>
          <a:stretch>
            <a:fillRect/>
          </a:stretch>
        </p:blipFill>
        <p:spPr bwMode="auto">
          <a:xfrm>
            <a:off x="647660" y="1393371"/>
            <a:ext cx="5023886" cy="4963888"/>
          </a:xfrm>
          <a:prstGeom prst="rect">
            <a:avLst/>
          </a:prstGeom>
          <a:solidFill>
            <a:schemeClr val="accent1"/>
          </a:solidFill>
          <a:ln w="38100" cap="sq" cmpd="sng" algn="ctr">
            <a:noFill/>
            <a:prstDash val="solid"/>
            <a:round/>
            <a:headEnd type="none" w="sm" len="sm"/>
            <a:tailEnd type="arrow"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439" y="338322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DataSHIELD: a novel solution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FD9F0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 rot="-1800000">
            <a:off x="3078370" y="2581433"/>
            <a:ext cx="927453" cy="6623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39885" y="2960915"/>
            <a:ext cx="362857" cy="319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15029" y="2939143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9000000" flipH="1" flipV="1">
            <a:off x="3352783" y="3294739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2300000" flipH="1" flipV="1">
            <a:off x="3563257" y="4303481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 flipV="1">
            <a:off x="2859315" y="4978398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-2400000" flipH="1" flipV="1">
            <a:off x="1865088" y="4738914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1551693" y="3661335"/>
            <a:ext cx="538365" cy="2284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53FF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864400" y="1260000"/>
            <a:ext cx="3168000" cy="3960000"/>
            <a:chOff x="5944391" y="1731600"/>
            <a:chExt cx="3164113" cy="4407725"/>
          </a:xfrm>
        </p:grpSpPr>
        <p:sp>
          <p:nvSpPr>
            <p:cNvPr id="5" name="TextBox 4"/>
            <p:cNvSpPr txBox="1"/>
            <p:nvPr/>
          </p:nvSpPr>
          <p:spPr>
            <a:xfrm>
              <a:off x="5944391" y="1731600"/>
              <a:ext cx="3164113" cy="4407725"/>
            </a:xfrm>
            <a:prstGeom prst="rect">
              <a:avLst/>
            </a:prstGeom>
            <a:gradFill flip="none" rotWithShape="1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0" scaled="1"/>
              <a:tileRect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72000" tIns="72000" rIns="72000" bIns="72000" anchor="t"/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7331" y="2852936"/>
              <a:ext cx="20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err="1" smtClean="0">
                  <a:latin typeface="Calibri" pitchFamily="34" charset="0"/>
                </a:rPr>
                <a:t>b.vector</a:t>
              </a:r>
              <a:r>
                <a:rPr lang="en-GB" sz="1800" b="1" dirty="0" smtClean="0">
                  <a:latin typeface="Calibri" pitchFamily="34" charset="0"/>
                </a:rPr>
                <a:t>&lt;-c(0,0,0,0)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7844" y="3447138"/>
              <a:ext cx="29965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err="1" smtClean="0">
                  <a:latin typeface="Calibri" pitchFamily="34" charset="0"/>
                </a:rPr>
                <a:t>glm</a:t>
              </a:r>
              <a:r>
                <a:rPr lang="en-GB" sz="1800" b="1" dirty="0" smtClean="0">
                  <a:latin typeface="Calibri" pitchFamily="34" charset="0"/>
                </a:rPr>
                <a:t>(cc~1+BMI+BMI.456+SNP,</a:t>
              </a:r>
            </a:p>
            <a:p>
              <a:r>
                <a:rPr lang="en-GB" sz="1800" b="1" dirty="0" smtClean="0">
                  <a:latin typeface="Calibri" pitchFamily="34" charset="0"/>
                </a:rPr>
                <a:t>family=binomial,</a:t>
              </a:r>
            </a:p>
            <a:p>
              <a:r>
                <a:rPr lang="en-GB" sz="1800" b="1" dirty="0" smtClean="0">
                  <a:latin typeface="Calibri" pitchFamily="34" charset="0"/>
                </a:rPr>
                <a:t>start=</a:t>
              </a:r>
              <a:r>
                <a:rPr lang="en-GB" sz="1800" b="1" dirty="0" err="1" smtClean="0">
                  <a:latin typeface="Calibri" pitchFamily="34" charset="0"/>
                </a:rPr>
                <a:t>b.vector</a:t>
              </a:r>
              <a:r>
                <a:rPr lang="en-GB" sz="1800" b="1" dirty="0" smtClean="0">
                  <a:latin typeface="Calibri" pitchFamily="34" charset="0"/>
                </a:rPr>
                <a:t>, </a:t>
              </a:r>
              <a:r>
                <a:rPr lang="en-GB" sz="1800" b="1" dirty="0" err="1" smtClean="0">
                  <a:latin typeface="Calibri" pitchFamily="34" charset="0"/>
                </a:rPr>
                <a:t>maxit</a:t>
              </a:r>
              <a:r>
                <a:rPr lang="en-GB" sz="1800" b="1" dirty="0" smtClean="0">
                  <a:latin typeface="Calibri" pitchFamily="34" charset="0"/>
                </a:rPr>
                <a:t>=1)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1916" y="2322300"/>
              <a:ext cx="2376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53FF0"/>
                  </a:solidFill>
                  <a:latin typeface="Calibri" pitchFamily="34" charset="0"/>
                </a:rPr>
                <a:t>Analysis commands (1)</a:t>
              </a:r>
              <a:endParaRPr lang="en-GB" b="1" baseline="-25000" dirty="0">
                <a:solidFill>
                  <a:srgbClr val="053FF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 l="17500" r="17381" b="18671"/>
          <a:stretch>
            <a:fillRect/>
          </a:stretch>
        </p:blipFill>
        <p:spPr bwMode="auto">
          <a:xfrm>
            <a:off x="647660" y="1393371"/>
            <a:ext cx="5023886" cy="49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439" y="338322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DataSHIELD: a novel solution</a:t>
            </a:r>
          </a:p>
        </p:txBody>
      </p:sp>
      <p:sp>
        <p:nvSpPr>
          <p:cNvPr id="8" name="Rectangle 7"/>
          <p:cNvSpPr/>
          <p:nvPr/>
        </p:nvSpPr>
        <p:spPr bwMode="auto">
          <a:xfrm rot="-1800000">
            <a:off x="3078370" y="2581433"/>
            <a:ext cx="927453" cy="6623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39885" y="2960915"/>
            <a:ext cx="362857" cy="319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15029" y="2939143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9000000" flipH="1" flipV="1">
            <a:off x="3352783" y="3294739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2300000" flipH="1" flipV="1">
            <a:off x="3563257" y="4303481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lg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 flipV="1">
            <a:off x="2859315" y="4978398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-2400000" flipH="1" flipV="1">
            <a:off x="1865088" y="4738914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lgDashDot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1551693" y="3661335"/>
            <a:ext cx="538365" cy="2284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268437" y="3889827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Information Matrix </a:t>
            </a:r>
            <a:r>
              <a:rPr lang="en-GB" sz="1800" b="1" baseline="-25000" dirty="0" smtClean="0">
                <a:latin typeface="Calibri" pitchFamily="34" charset="0"/>
              </a:rPr>
              <a:t>Study 5</a:t>
            </a:r>
            <a:endParaRPr lang="en-GB" sz="1800" b="1" baseline="-250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4036" y="2953656"/>
            <a:ext cx="18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Score vector </a:t>
            </a:r>
            <a:r>
              <a:rPr lang="en-GB" sz="1800" b="1" baseline="-25000" dirty="0" smtClean="0">
                <a:latin typeface="Calibri" pitchFamily="34" charset="0"/>
              </a:rPr>
              <a:t>Study 5</a:t>
            </a:r>
            <a:endParaRPr lang="en-GB" sz="1800" b="1" baseline="-25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5580" y="2322300"/>
            <a:ext cx="23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Summary Statistics (1)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4400" y="1260000"/>
            <a:ext cx="3168000" cy="3960000"/>
            <a:chOff x="6016399" y="1731818"/>
            <a:chExt cx="3164113" cy="4407725"/>
          </a:xfrm>
        </p:grpSpPr>
        <p:sp>
          <p:nvSpPr>
            <p:cNvPr id="34" name="TextBox 33"/>
            <p:cNvSpPr txBox="1"/>
            <p:nvPr/>
          </p:nvSpPr>
          <p:spPr>
            <a:xfrm>
              <a:off x="6016399" y="1731818"/>
              <a:ext cx="3164113" cy="4407725"/>
            </a:xfrm>
            <a:prstGeom prst="rect">
              <a:avLst/>
            </a:prstGeom>
            <a:gradFill flip="none" rotWithShape="1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0" scaled="1"/>
              <a:tileRect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72000" tIns="72000" rIns="72000" bIns="72000" anchor="t"/>
            <a:lstStyle/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r>
                <a:rPr lang="en-GB" sz="1200" dirty="0" smtClean="0">
                  <a:latin typeface="Calibri" pitchFamily="34" charset="0"/>
                </a:rPr>
                <a:t>         </a:t>
              </a:r>
              <a:r>
                <a:rPr lang="en-GB" sz="1200" b="1" dirty="0" smtClean="0">
                  <a:latin typeface="Calibri" pitchFamily="34" charset="0"/>
                </a:rPr>
                <a:t>[36,  487.2951,  487.2951,  149]</a:t>
              </a:r>
              <a:endParaRPr lang="en-GB" sz="1200" b="1" dirty="0">
                <a:latin typeface="Calibri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4357006"/>
              <a:ext cx="2811916" cy="120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6268437" y="3889827"/>
              <a:ext cx="2546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Calibri" pitchFamily="34" charset="0"/>
                </a:rPr>
                <a:t>Information Matrix </a:t>
              </a:r>
              <a:r>
                <a:rPr lang="en-GB" sz="1800" b="1" baseline="-25000" dirty="0" smtClean="0">
                  <a:latin typeface="Calibri" pitchFamily="34" charset="0"/>
                </a:rPr>
                <a:t>Study 5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4036" y="2953656"/>
              <a:ext cx="1891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Calibri" pitchFamily="34" charset="0"/>
                </a:rPr>
                <a:t>Score vector </a:t>
              </a:r>
              <a:r>
                <a:rPr lang="en-GB" sz="1800" b="1" baseline="-25000" dirty="0" smtClean="0">
                  <a:latin typeface="Calibri" pitchFamily="34" charset="0"/>
                </a:rPr>
                <a:t>Study 5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5580" y="2322300"/>
              <a:ext cx="2312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alibri" pitchFamily="34" charset="0"/>
                </a:rPr>
                <a:t>Summary Statistics (1)</a:t>
              </a:r>
              <a:endParaRPr lang="en-GB" b="1" baseline="-25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6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 l="17500" r="17381" b="18671"/>
          <a:stretch>
            <a:fillRect/>
          </a:stretch>
        </p:blipFill>
        <p:spPr bwMode="auto">
          <a:xfrm>
            <a:off x="647660" y="1393371"/>
            <a:ext cx="5023886" cy="49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439" y="338322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DataSHIELD: a novel solution</a:t>
            </a:r>
          </a:p>
        </p:txBody>
      </p:sp>
      <p:sp>
        <p:nvSpPr>
          <p:cNvPr id="8" name="Rectangle 7"/>
          <p:cNvSpPr/>
          <p:nvPr/>
        </p:nvSpPr>
        <p:spPr bwMode="auto">
          <a:xfrm rot="-1800000">
            <a:off x="3078370" y="2581433"/>
            <a:ext cx="927453" cy="6623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39885" y="2960915"/>
            <a:ext cx="362857" cy="319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15029" y="2939143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9000000" flipH="1" flipV="1">
            <a:off x="3352783" y="3294739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2300000" flipH="1" flipV="1">
            <a:off x="3563257" y="4303481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lg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 flipV="1">
            <a:off x="2859315" y="4978398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-2400000" flipH="1" flipV="1">
            <a:off x="1865088" y="4738914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lgDashDot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1551693" y="3661335"/>
            <a:ext cx="538365" cy="2284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612568" y="3730175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solidFill>
                  <a:srgbClr val="FF0000"/>
                </a:solidFill>
                <a:latin typeface="Calibri" pitchFamily="34" charset="0"/>
              </a:rPr>
              <a:t>Σ</a:t>
            </a:r>
            <a:endParaRPr lang="en-GB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8437" y="3889827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Information Matrix </a:t>
            </a:r>
            <a:r>
              <a:rPr lang="en-GB" sz="1800" b="1" baseline="-25000" dirty="0" smtClean="0">
                <a:latin typeface="Calibri" pitchFamily="34" charset="0"/>
              </a:rPr>
              <a:t>Study 5</a:t>
            </a:r>
            <a:endParaRPr lang="en-GB" sz="1800" b="1" baseline="-250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4036" y="2953656"/>
            <a:ext cx="18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Score vector </a:t>
            </a:r>
            <a:r>
              <a:rPr lang="en-GB" sz="1800" b="1" baseline="-25000" dirty="0" smtClean="0">
                <a:latin typeface="Calibri" pitchFamily="34" charset="0"/>
              </a:rPr>
              <a:t>Study 5</a:t>
            </a:r>
            <a:endParaRPr lang="en-GB" sz="1800" b="1" baseline="-250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5580" y="2322300"/>
            <a:ext cx="23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Summary Statistics (1)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64400" y="1260000"/>
            <a:ext cx="3168000" cy="3960000"/>
            <a:chOff x="6016399" y="1731818"/>
            <a:chExt cx="3164113" cy="4407725"/>
          </a:xfrm>
        </p:grpSpPr>
        <p:sp>
          <p:nvSpPr>
            <p:cNvPr id="29" name="TextBox 28"/>
            <p:cNvSpPr txBox="1"/>
            <p:nvPr/>
          </p:nvSpPr>
          <p:spPr>
            <a:xfrm>
              <a:off x="6016399" y="1731818"/>
              <a:ext cx="3164113" cy="4407725"/>
            </a:xfrm>
            <a:prstGeom prst="rect">
              <a:avLst/>
            </a:prstGeom>
            <a:gradFill flip="none" rotWithShape="1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0" scaled="1"/>
              <a:tileRect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72000" tIns="72000" rIns="72000" bIns="72000" anchor="t"/>
            <a:lstStyle/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endParaRPr lang="en-GB" sz="1200" dirty="0" smtClean="0">
                <a:latin typeface="Calibri" pitchFamily="34" charset="0"/>
              </a:endParaRPr>
            </a:p>
            <a:p>
              <a:r>
                <a:rPr lang="en-GB" sz="1200" dirty="0" smtClean="0">
                  <a:latin typeface="Calibri" pitchFamily="34" charset="0"/>
                </a:rPr>
                <a:t>         </a:t>
              </a:r>
              <a:r>
                <a:rPr lang="en-GB" sz="1200" b="1" dirty="0" smtClean="0">
                  <a:latin typeface="Calibri" pitchFamily="34" charset="0"/>
                </a:rPr>
                <a:t>[36,  487.2951,  487.2951,  149]</a:t>
              </a:r>
              <a:endParaRPr lang="en-GB" sz="1200" b="1" dirty="0">
                <a:latin typeface="Calibri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4357006"/>
              <a:ext cx="2811916" cy="120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6268437" y="3889827"/>
              <a:ext cx="2546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Calibri" pitchFamily="34" charset="0"/>
                </a:rPr>
                <a:t>Information Matrix </a:t>
              </a:r>
              <a:r>
                <a:rPr lang="en-GB" sz="1800" b="1" baseline="-25000" dirty="0" smtClean="0">
                  <a:latin typeface="Calibri" pitchFamily="34" charset="0"/>
                </a:rPr>
                <a:t>Study 5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4036" y="2953656"/>
              <a:ext cx="1891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Calibri" pitchFamily="34" charset="0"/>
                </a:rPr>
                <a:t>Score vector </a:t>
              </a:r>
              <a:r>
                <a:rPr lang="en-GB" sz="1800" b="1" baseline="-25000" dirty="0" smtClean="0">
                  <a:latin typeface="Calibri" pitchFamily="34" charset="0"/>
                </a:rPr>
                <a:t>Study 5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5580" y="2322300"/>
              <a:ext cx="2312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alibri" pitchFamily="34" charset="0"/>
                </a:rPr>
                <a:t>Summary Statistics (1)</a:t>
              </a:r>
              <a:endParaRPr lang="en-GB" b="1" baseline="-25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4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 l="17500" r="17381" b="18671"/>
          <a:stretch>
            <a:fillRect/>
          </a:stretch>
        </p:blipFill>
        <p:spPr bwMode="auto">
          <a:xfrm>
            <a:off x="647660" y="1393371"/>
            <a:ext cx="5023886" cy="49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439" y="338322"/>
            <a:ext cx="7573962" cy="6893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FD9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DataSHIELD: a novel solution</a:t>
            </a:r>
          </a:p>
        </p:txBody>
      </p:sp>
      <p:sp>
        <p:nvSpPr>
          <p:cNvPr id="8" name="Rectangle 7"/>
          <p:cNvSpPr/>
          <p:nvPr/>
        </p:nvSpPr>
        <p:spPr bwMode="auto">
          <a:xfrm rot="-1800000">
            <a:off x="3078370" y="2581433"/>
            <a:ext cx="927453" cy="6623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39885" y="2960915"/>
            <a:ext cx="362857" cy="319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15029" y="2939143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9000000" flipH="1" flipV="1">
            <a:off x="3352783" y="3294739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2300000" flipH="1" flipV="1">
            <a:off x="3563257" y="4303481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 flipV="1">
            <a:off x="2859315" y="4978398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-2400000" flipH="1" flipV="1">
            <a:off x="1865088" y="4738914"/>
            <a:ext cx="624114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1551693" y="3661335"/>
            <a:ext cx="538365" cy="2284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99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864400" y="1260000"/>
            <a:ext cx="3168000" cy="3960000"/>
            <a:chOff x="5972869" y="1719118"/>
            <a:chExt cx="3207643" cy="4407725"/>
          </a:xfrm>
        </p:grpSpPr>
        <p:sp>
          <p:nvSpPr>
            <p:cNvPr id="18" name="TextBox 17"/>
            <p:cNvSpPr txBox="1"/>
            <p:nvPr/>
          </p:nvSpPr>
          <p:spPr>
            <a:xfrm>
              <a:off x="5972869" y="1719118"/>
              <a:ext cx="3164113" cy="4407725"/>
            </a:xfrm>
            <a:prstGeom prst="rect">
              <a:avLst/>
            </a:prstGeom>
            <a:gradFill flip="none" rotWithShape="1">
              <a:gsLst>
                <a:gs pos="0">
                  <a:srgbClr val="F9DEAD"/>
                </a:gs>
                <a:gs pos="100000">
                  <a:srgbClr val="F4BD5A"/>
                </a:gs>
              </a:gsLst>
              <a:lin ang="0" scaled="1"/>
              <a:tileRect/>
            </a:gradFill>
            <a:ln w="28440">
              <a:solidFill>
                <a:srgbClr val="F89B34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</p:spPr>
          <p:txBody>
            <a:bodyPr lIns="72000" tIns="72000" rIns="72000" bIns="72000" anchor="t"/>
            <a:lstStyle/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0" algn="l"/>
                  <a:tab pos="822960" algn="l"/>
                  <a:tab pos="1645920" algn="l"/>
                  <a:tab pos="2468880" algn="l"/>
                  <a:tab pos="3291840" algn="l"/>
                  <a:tab pos="4114800" algn="l"/>
                  <a:tab pos="4937760" algn="l"/>
                  <a:tab pos="5760720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GB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8231" y="2924944"/>
              <a:ext cx="3182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err="1" smtClean="0">
                  <a:latin typeface="Calibri" pitchFamily="34" charset="0"/>
                </a:rPr>
                <a:t>b.vector</a:t>
              </a:r>
              <a:r>
                <a:rPr lang="en-GB" sz="1800" b="1" dirty="0" smtClean="0">
                  <a:latin typeface="Calibri" pitchFamily="34" charset="0"/>
                </a:rPr>
                <a:t>&lt;-</a:t>
              </a:r>
            </a:p>
            <a:p>
              <a:r>
                <a:rPr lang="en-GB" sz="1800" b="1" dirty="0" smtClean="0">
                  <a:latin typeface="Calibri" pitchFamily="34" charset="0"/>
                </a:rPr>
                <a:t>c(-0.322, 0.0223, 0.0391, 0.535)</a:t>
              </a:r>
              <a:endParaRPr lang="en-GB" sz="1800" b="1" baseline="-25000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2242" y="2322300"/>
              <a:ext cx="2376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60093"/>
                  </a:solidFill>
                  <a:latin typeface="Calibri" pitchFamily="34" charset="0"/>
                </a:rPr>
                <a:t>Analysis commands (2)</a:t>
              </a:r>
              <a:endParaRPr lang="en-GB" b="1" baseline="-25000" dirty="0">
                <a:solidFill>
                  <a:srgbClr val="D60093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68144" y="3513782"/>
            <a:ext cx="2996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 smtClean="0">
                <a:latin typeface="Calibri" pitchFamily="34" charset="0"/>
              </a:rPr>
              <a:t>glm</a:t>
            </a:r>
            <a:r>
              <a:rPr lang="en-GB" sz="1800" b="1" dirty="0" smtClean="0">
                <a:latin typeface="Calibri" pitchFamily="34" charset="0"/>
              </a:rPr>
              <a:t>(cc~1+BMI+BMI.456+SNP,</a:t>
            </a:r>
          </a:p>
          <a:p>
            <a:r>
              <a:rPr lang="en-GB" sz="1800" b="1" dirty="0" smtClean="0">
                <a:latin typeface="Calibri" pitchFamily="34" charset="0"/>
              </a:rPr>
              <a:t>family=binomial,</a:t>
            </a:r>
          </a:p>
          <a:p>
            <a:r>
              <a:rPr lang="en-GB" sz="1800" b="1" dirty="0" smtClean="0">
                <a:latin typeface="Calibri" pitchFamily="34" charset="0"/>
              </a:rPr>
              <a:t>start=</a:t>
            </a:r>
            <a:r>
              <a:rPr lang="en-GB" sz="1800" b="1" dirty="0" err="1" smtClean="0">
                <a:latin typeface="Calibri" pitchFamily="34" charset="0"/>
              </a:rPr>
              <a:t>b.vector</a:t>
            </a:r>
            <a:r>
              <a:rPr lang="en-GB" sz="1800" b="1" dirty="0" smtClean="0">
                <a:latin typeface="Calibri" pitchFamily="34" charset="0"/>
              </a:rPr>
              <a:t>, </a:t>
            </a:r>
            <a:r>
              <a:rPr lang="en-GB" sz="1800" b="1" dirty="0" err="1" smtClean="0">
                <a:latin typeface="Calibri" pitchFamily="34" charset="0"/>
              </a:rPr>
              <a:t>maxit</a:t>
            </a:r>
            <a:r>
              <a:rPr lang="en-GB" sz="1800" b="1" dirty="0" smtClean="0">
                <a:latin typeface="Calibri" pitchFamily="34" charset="0"/>
              </a:rPr>
              <a:t>=1)</a:t>
            </a:r>
          </a:p>
        </p:txBody>
      </p:sp>
    </p:spTree>
    <p:extLst>
      <p:ext uri="{BB962C8B-B14F-4D97-AF65-F5344CB8AC3E}">
        <p14:creationId xmlns:p14="http://schemas.microsoft.com/office/powerpoint/2010/main" val="7580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2K">
  <a:themeElements>
    <a:clrScheme name="D2K">
      <a:dk1>
        <a:sysClr val="windowText" lastClr="000000"/>
      </a:dk1>
      <a:lt1>
        <a:sysClr val="window" lastClr="FFFFFF"/>
      </a:lt1>
      <a:dk2>
        <a:srgbClr val="581F4D"/>
      </a:dk2>
      <a:lt2>
        <a:srgbClr val="F4E7ED"/>
      </a:lt2>
      <a:accent1>
        <a:srgbClr val="FD693B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D2K</Template>
  <TotalTime>11792</TotalTime>
  <Words>1012</Words>
  <Application>Microsoft Office PowerPoint</Application>
  <PresentationFormat>On-screen Show (4:3)</PresentationFormat>
  <Paragraphs>371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</vt:lpstr>
      <vt:lpstr>Wingdings</vt:lpstr>
      <vt:lpstr>Calibri</vt:lpstr>
      <vt:lpstr>ＭＳ Ｐゴシック</vt:lpstr>
      <vt:lpstr>Times New Roman</vt:lpstr>
      <vt:lpstr>D2K</vt:lpstr>
      <vt:lpstr>Document</vt:lpstr>
      <vt:lpstr>DataSHIELD: taking the analysis to the data not the data to the analysis</vt:lpstr>
      <vt:lpstr>Constraints and barriers to sharing and combining individual-level data (microdata)</vt:lpstr>
      <vt:lpstr>The DataSHIELD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DataSHIELD analysis</vt:lpstr>
      <vt:lpstr>DataSHIELD analyses</vt:lpstr>
      <vt:lpstr>PowerPoint Presentation</vt:lpstr>
      <vt:lpstr>PowerPoint Presentation</vt:lpstr>
      <vt:lpstr>PowerPoint Presentation</vt:lpstr>
      <vt:lpstr>Why DataSHIELD?</vt:lpstr>
      <vt:lpstr>PowerPoint Presentation</vt:lpstr>
      <vt:lpstr>THANK YOU FOR LISTENING</vt:lpstr>
    </vt:vector>
  </TitlesOfParts>
  <Company>Universitair Medisch Centrum Groningen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scheerderb</dc:creator>
  <cp:lastModifiedBy>PR Burton</cp:lastModifiedBy>
  <cp:revision>443</cp:revision>
  <dcterms:created xsi:type="dcterms:W3CDTF">2011-04-13T06:55:56Z</dcterms:created>
  <dcterms:modified xsi:type="dcterms:W3CDTF">2016-08-21T14:29:05Z</dcterms:modified>
</cp:coreProperties>
</file>