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10833-109E-CD41-BEDE-9550337AB8E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9807-BC19-8F45-B219-57BA23486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064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GillSans" charset="0"/>
              <a:ea typeface="MS PGothic" charset="0"/>
            </a:endParaRPr>
          </a:p>
        </p:txBody>
      </p:sp>
      <p:sp>
        <p:nvSpPr>
          <p:cNvPr id="2406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 charset="0"/>
                <a:ea typeface="ヒラギノ角ゴ Pro W3" charset="0"/>
                <a:cs typeface="ヒラギノ角ゴ Pro W3" charset="0"/>
                <a:sym typeface="GillSans" charset="0"/>
              </a:defRPr>
            </a:lvl9pPr>
          </a:lstStyle>
          <a:p>
            <a:fld id="{7C564264-9540-0246-8A79-883C07601F95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6363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5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earch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 rot="10800000" flipH="1">
            <a:off x="671099" y="373857"/>
            <a:ext cx="7856346" cy="0"/>
          </a:xfrm>
          <a:prstGeom prst="line">
            <a:avLst/>
          </a:prstGeom>
          <a:noFill/>
          <a:ln w="12700">
            <a:solidFill>
              <a:srgbClr val="CC62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 rot="10800000" flipH="1" flipV="1">
            <a:off x="663984" y="6236495"/>
            <a:ext cx="7858718" cy="7143"/>
          </a:xfrm>
          <a:prstGeom prst="line">
            <a:avLst/>
          </a:prstGeom>
          <a:noFill/>
          <a:ln w="12700">
            <a:solidFill>
              <a:srgbClr val="CC62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149" y="6343651"/>
            <a:ext cx="998346" cy="1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847079" y="6586538"/>
            <a:ext cx="1256826" cy="269082"/>
          </a:xfrm>
          <a:prstGeom prst="rect">
            <a:avLst/>
          </a:prstGeom>
          <a:solidFill>
            <a:srgbClr val="CC622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57" tIns="45679" rIns="91357" bIns="45679"/>
          <a:lstStyle>
            <a:lvl1pPr defTabSz="609600"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1pPr>
            <a:lvl2pPr defTabSz="609600"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2pPr>
            <a:lvl3pPr defTabSz="609600"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3pPr>
            <a:lvl4pPr defTabSz="609600"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4pPr>
            <a:lvl5pPr defTabSz="609600"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5pPr>
            <a:lvl6pPr marL="1311275" indent="360363" defTabSz="609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6pPr>
            <a:lvl7pPr marL="1768475" indent="360363" defTabSz="609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7pPr>
            <a:lvl8pPr marL="2225675" indent="360363" defTabSz="609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8pPr>
            <a:lvl9pPr marL="2682875" indent="360363" defTabSz="609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GillSans"/>
                <a:ea typeface="ヒラギノ角ゴ Pro W3"/>
                <a:cs typeface="ヒラギノ角ゴ Pro W3"/>
                <a:sym typeface="GillSans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79" y="6338888"/>
            <a:ext cx="1256826" cy="1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Untitled-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224" y="6341270"/>
            <a:ext cx="1384880" cy="1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34" y="6336507"/>
            <a:ext cx="1159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63279" y="446400"/>
            <a:ext cx="7318571" cy="323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2100" kern="1200" cap="all" baseline="0" dirty="0">
                <a:solidFill>
                  <a:srgbClr val="CC622D"/>
                </a:solidFill>
                <a:latin typeface="+mj-lt"/>
                <a:ea typeface="ヒラギノ角ゴ Pro W3" pitchFamily="-110" charset="-128"/>
                <a:cs typeface="+mn-cs"/>
                <a:sym typeface="DIN-Bold" pitchFamily="1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2"/>
          </p:nvPr>
        </p:nvSpPr>
        <p:spPr>
          <a:xfrm>
            <a:off x="671110" y="1593057"/>
            <a:ext cx="4361823" cy="2116932"/>
          </a:xfrm>
          <a:prstGeom prst="rect">
            <a:avLst/>
          </a:prstGeom>
        </p:spPr>
        <p:txBody>
          <a:bodyPr vert="horz" lIns="0" tIns="0" rIns="0" bIns="0"/>
          <a:lstStyle>
            <a:lvl1pPr marL="270584" indent="-270584">
              <a:spcBef>
                <a:spcPts val="898"/>
              </a:spcBef>
              <a:buClr>
                <a:srgbClr val="CC622D"/>
              </a:buClr>
              <a:buSzPct val="100000"/>
              <a:buFont typeface="Arial" pitchFamily="34" charset="0"/>
              <a:buNone/>
              <a:defRPr sz="1500" baseline="0">
                <a:latin typeface="Calibri" pitchFamily="34" charset="0"/>
              </a:defRPr>
            </a:lvl1pPr>
            <a:lvl2pPr marL="534044" indent="-270584">
              <a:spcBef>
                <a:spcPts val="898"/>
              </a:spcBef>
              <a:buClr>
                <a:srgbClr val="CC622D"/>
              </a:buClr>
              <a:buSzPct val="100000"/>
              <a:buFont typeface="Arial" pitchFamily="34" charset="0"/>
              <a:buChar char="•"/>
              <a:defRPr sz="1500" baseline="0">
                <a:latin typeface="Calibri" pitchFamily="34" charset="0"/>
              </a:defRPr>
            </a:lvl2pPr>
            <a:lvl3pPr>
              <a:buClr>
                <a:srgbClr val="CC622D"/>
              </a:buClr>
              <a:buSzPct val="100000"/>
              <a:buNone/>
              <a:defRPr sz="1500">
                <a:latin typeface="Calibri" pitchFamily="34" charset="0"/>
              </a:defRPr>
            </a:lvl3pPr>
            <a:lvl4pPr>
              <a:buNone/>
              <a:defRPr/>
            </a:lvl4pPr>
            <a:lvl6pPr>
              <a:buNone/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</p:txBody>
      </p:sp>
    </p:spTree>
    <p:extLst>
      <p:ext uri="{BB962C8B-B14F-4D97-AF65-F5344CB8AC3E}">
        <p14:creationId xmlns:p14="http://schemas.microsoft.com/office/powerpoint/2010/main" val="38742657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4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6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5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1FD0-4E61-324C-AB5B-2FDBA0B1DAAA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90327-C084-9140-802B-5400D981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0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f1000research.com/articles/3-176/v1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984" y="391777"/>
            <a:ext cx="7318046" cy="430887"/>
          </a:xfrm>
        </p:spPr>
        <p:txBody>
          <a:bodyPr/>
          <a:lstStyle/>
          <a:p>
            <a:pPr>
              <a:defRPr/>
            </a:pPr>
            <a:r>
              <a:rPr lang="en-GB" sz="2700" dirty="0" smtClean="0"/>
              <a:t>Science publishing and sensitive data</a:t>
            </a:r>
            <a:endParaRPr sz="2700" dirty="0"/>
          </a:p>
        </p:txBody>
      </p:sp>
      <p:sp>
        <p:nvSpPr>
          <p:cNvPr id="123906" name="Content Placeholder 2"/>
          <p:cNvSpPr>
            <a:spLocks noGrp="1"/>
          </p:cNvSpPr>
          <p:nvPr>
            <p:ph sz="quarter" idx="12"/>
          </p:nvPr>
        </p:nvSpPr>
        <p:spPr bwMode="auto">
          <a:xfrm>
            <a:off x="663983" y="1119536"/>
            <a:ext cx="4926835" cy="512631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268436" indent="-268436">
              <a:spcBef>
                <a:spcPts val="0"/>
              </a:spcBef>
              <a:buSzTx/>
              <a:buFont typeface="Arial"/>
              <a:buChar char="•"/>
              <a:defRPr/>
            </a:pPr>
            <a:r>
              <a:rPr lang="en-GB" sz="2000" dirty="0" smtClean="0">
                <a:latin typeface="Calibri" charset="0"/>
              </a:rPr>
              <a:t>Open science publisher: F1000Research and </a:t>
            </a:r>
            <a:r>
              <a:rPr lang="en-GB" sz="2000" dirty="0" err="1" smtClean="0">
                <a:latin typeface="Calibri" charset="0"/>
              </a:rPr>
              <a:t>Wellcome</a:t>
            </a:r>
            <a:r>
              <a:rPr lang="en-GB" sz="2000" dirty="0" smtClean="0">
                <a:latin typeface="Calibri" charset="0"/>
              </a:rPr>
              <a:t> Open Research.</a:t>
            </a:r>
          </a:p>
          <a:p>
            <a:pPr marL="0" indent="0">
              <a:spcBef>
                <a:spcPts val="0"/>
              </a:spcBef>
              <a:buSzTx/>
              <a:defRPr/>
            </a:pPr>
            <a:endParaRPr lang="en-GB" sz="2000" dirty="0" smtClean="0">
              <a:latin typeface="Calibri" charset="0"/>
            </a:endParaRPr>
          </a:p>
          <a:p>
            <a:pPr marL="268436" indent="-268436">
              <a:spcBef>
                <a:spcPts val="0"/>
              </a:spcBef>
              <a:buSzTx/>
              <a:buFont typeface="Arial"/>
              <a:buChar char="•"/>
              <a:defRPr/>
            </a:pPr>
            <a:r>
              <a:rPr lang="en-GB" sz="2000" dirty="0" smtClean="0">
                <a:latin typeface="Calibri" charset="0"/>
              </a:rPr>
              <a:t>Open data aids reuse and reproducibility, sensitive data an issue. Greater moral imperative for reproducible results but ethical issues with openness.</a:t>
            </a:r>
          </a:p>
          <a:p>
            <a:pPr marL="0" indent="0">
              <a:spcBef>
                <a:spcPts val="0"/>
              </a:spcBef>
              <a:buSzTx/>
              <a:defRPr/>
            </a:pPr>
            <a:endParaRPr lang="en-GB" sz="2000" dirty="0" smtClean="0">
              <a:latin typeface="Calibri" charset="0"/>
            </a:endParaRPr>
          </a:p>
          <a:p>
            <a:pPr marL="268436" indent="-268436">
              <a:spcBef>
                <a:spcPts val="0"/>
              </a:spcBef>
              <a:buSzTx/>
              <a:buFont typeface="Arial"/>
              <a:buChar char="•"/>
              <a:defRPr/>
            </a:pPr>
            <a:r>
              <a:rPr lang="en-GB" sz="2000" dirty="0" err="1" smtClean="0">
                <a:latin typeface="Calibri" charset="0"/>
              </a:rPr>
              <a:t>DataSHIELD</a:t>
            </a:r>
            <a:r>
              <a:rPr lang="en-GB" sz="2000" dirty="0">
                <a:latin typeface="Calibri" charset="0"/>
              </a:rPr>
              <a:t> </a:t>
            </a:r>
            <a:r>
              <a:rPr lang="en-GB" sz="2000" i="1" dirty="0" smtClean="0">
                <a:latin typeface="Calibri" charset="0"/>
              </a:rPr>
              <a:t>inter alia </a:t>
            </a:r>
            <a:r>
              <a:rPr lang="en-GB" sz="2000" dirty="0" smtClean="0">
                <a:latin typeface="Calibri" charset="0"/>
              </a:rPr>
              <a:t>address this conflict. Can publishers help </a:t>
            </a:r>
            <a:r>
              <a:rPr lang="en-GB" sz="2000" dirty="0">
                <a:latin typeface="Calibri" charset="0"/>
              </a:rPr>
              <a:t>researchers </a:t>
            </a:r>
            <a:r>
              <a:rPr lang="en-GB" sz="2000" dirty="0" smtClean="0">
                <a:latin typeface="Calibri" charset="0"/>
              </a:rPr>
              <a:t>access sensitive data </a:t>
            </a:r>
            <a:r>
              <a:rPr lang="en-GB" sz="2000" dirty="0">
                <a:latin typeface="Calibri" charset="0"/>
              </a:rPr>
              <a:t>through these </a:t>
            </a:r>
            <a:r>
              <a:rPr lang="en-GB" sz="2000" dirty="0" smtClean="0">
                <a:latin typeface="Calibri" charset="0"/>
              </a:rPr>
              <a:t>tools</a:t>
            </a:r>
            <a:r>
              <a:rPr lang="en-GB" sz="2000" dirty="0">
                <a:latin typeface="Calibri" charset="0"/>
              </a:rPr>
              <a:t>?</a:t>
            </a:r>
            <a:endParaRPr lang="en-GB" sz="2000" dirty="0" smtClean="0">
              <a:latin typeface="Calibri" charset="0"/>
            </a:endParaRPr>
          </a:p>
          <a:p>
            <a:pPr marL="268436" indent="-268436">
              <a:spcBef>
                <a:spcPts val="0"/>
              </a:spcBef>
              <a:buSzTx/>
              <a:buFont typeface="Arial"/>
              <a:buChar char="•"/>
              <a:defRPr/>
            </a:pPr>
            <a:endParaRPr lang="en-GB" sz="2000" dirty="0">
              <a:latin typeface="Calibri" charset="0"/>
            </a:endParaRPr>
          </a:p>
          <a:p>
            <a:pPr marL="268436" indent="-268436">
              <a:spcBef>
                <a:spcPts val="0"/>
              </a:spcBef>
              <a:buSzTx/>
              <a:buFont typeface="Arial"/>
              <a:buChar char="•"/>
              <a:defRPr/>
            </a:pPr>
            <a:r>
              <a:rPr lang="en-GB" sz="2000" dirty="0" smtClean="0">
                <a:latin typeface="Calibri" charset="0"/>
              </a:rPr>
              <a:t>Exploring approach where articles include portal enabling researchers to reanalyse described data. Via in-article analysis widget (e.g. living figures)? External site?</a:t>
            </a:r>
          </a:p>
        </p:txBody>
      </p:sp>
      <p:pic>
        <p:nvPicPr>
          <p:cNvPr id="12" name="Picture 3">
            <a:hlinkClick r:id="rId4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5" t="3361" r="9692" b="-398"/>
          <a:stretch/>
        </p:blipFill>
        <p:spPr bwMode="auto">
          <a:xfrm>
            <a:off x="5774124" y="3827967"/>
            <a:ext cx="2723395" cy="233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DataSHIEL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964" y="2872794"/>
            <a:ext cx="2500812" cy="73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31846"/>
              </p:ext>
            </p:extLst>
          </p:nvPr>
        </p:nvGraphicFramePr>
        <p:xfrm>
          <a:off x="5891963" y="1198685"/>
          <a:ext cx="2605556" cy="667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Image" r:id="rId7" imgW="3758730" imgH="965079" progId="Photoshop.Image.11">
                  <p:embed/>
                </p:oleObj>
              </mc:Choice>
              <mc:Fallback>
                <p:oleObj name="Image" r:id="rId7" imgW="3758730" imgH="965079" progId="Photoshop.Image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963" y="1198685"/>
                        <a:ext cx="2605556" cy="667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creen Shot 2016-08-22 at 10.53.38 AM.pn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9" t="43842" r="7071" b="37370"/>
          <a:stretch/>
        </p:blipFill>
        <p:spPr>
          <a:xfrm>
            <a:off x="5891963" y="2160515"/>
            <a:ext cx="2605556" cy="37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96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DIN-Bold</vt:lpstr>
      <vt:lpstr>GillSans</vt:lpstr>
      <vt:lpstr>ヒラギノ角ゴ Pro W3</vt:lpstr>
      <vt:lpstr>Office Theme</vt:lpstr>
      <vt:lpstr>Image</vt:lpstr>
      <vt:lpstr>Science publishing and sensitive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Sensitive data?</dc:title>
  <dc:creator>Tom Ingraham</dc:creator>
  <cp:lastModifiedBy>Thomas Ingraham</cp:lastModifiedBy>
  <cp:revision>21</cp:revision>
  <dcterms:created xsi:type="dcterms:W3CDTF">2016-08-22T07:52:53Z</dcterms:created>
  <dcterms:modified xsi:type="dcterms:W3CDTF">2016-09-20T16:19:53Z</dcterms:modified>
</cp:coreProperties>
</file>